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8" r:id="rId2"/>
    <p:sldId id="281" r:id="rId3"/>
    <p:sldId id="282" r:id="rId4"/>
    <p:sldId id="259" r:id="rId5"/>
    <p:sldId id="260" r:id="rId6"/>
    <p:sldId id="283" r:id="rId7"/>
    <p:sldId id="276" r:id="rId8"/>
    <p:sldId id="285" r:id="rId9"/>
    <p:sldId id="272" r:id="rId10"/>
    <p:sldId id="284" r:id="rId11"/>
    <p:sldId id="274" r:id="rId12"/>
    <p:sldId id="277" r:id="rId13"/>
    <p:sldId id="261" r:id="rId14"/>
    <p:sldId id="262" r:id="rId15"/>
    <p:sldId id="265" r:id="rId16"/>
    <p:sldId id="293" r:id="rId17"/>
    <p:sldId id="267" r:id="rId18"/>
    <p:sldId id="278" r:id="rId19"/>
    <p:sldId id="286" r:id="rId20"/>
    <p:sldId id="279" r:id="rId21"/>
    <p:sldId id="290" r:id="rId22"/>
    <p:sldId id="291" r:id="rId23"/>
    <p:sldId id="287" r:id="rId24"/>
    <p:sldId id="268" r:id="rId25"/>
    <p:sldId id="289" r:id="rId26"/>
    <p:sldId id="292" r:id="rId27"/>
    <p:sldId id="273" r:id="rId28"/>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FF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6501" autoAdjust="0"/>
    <p:restoredTop sz="63111" autoAdjust="0"/>
  </p:normalViewPr>
  <p:slideViewPr>
    <p:cSldViewPr>
      <p:cViewPr>
        <p:scale>
          <a:sx n="66" d="100"/>
          <a:sy n="66" d="100"/>
        </p:scale>
        <p:origin x="1567" y="4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2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3.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1026">
            <a:extLst>
              <a:ext uri="{FF2B5EF4-FFF2-40B4-BE49-F238E27FC236}">
                <a16:creationId xmlns:a16="http://schemas.microsoft.com/office/drawing/2014/main" id="{EC04471B-D951-4661-8960-F0A934B98FA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68611" name="Rectangle 1027">
            <a:extLst>
              <a:ext uri="{FF2B5EF4-FFF2-40B4-BE49-F238E27FC236}">
                <a16:creationId xmlns:a16="http://schemas.microsoft.com/office/drawing/2014/main" id="{81FB3A99-3FE9-474F-942B-CE4E26F61A5F}"/>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68612" name="Rectangle 1028">
            <a:extLst>
              <a:ext uri="{FF2B5EF4-FFF2-40B4-BE49-F238E27FC236}">
                <a16:creationId xmlns:a16="http://schemas.microsoft.com/office/drawing/2014/main" id="{F5D7F899-BBF1-4377-B178-5402DE601178}"/>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68613" name="Rectangle 1029">
            <a:extLst>
              <a:ext uri="{FF2B5EF4-FFF2-40B4-BE49-F238E27FC236}">
                <a16:creationId xmlns:a16="http://schemas.microsoft.com/office/drawing/2014/main" id="{F426A98E-AAA3-499F-A0EE-9957B3127CBD}"/>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873D639-B509-41B8-885B-DD6CE80C8212}" type="slidenum">
              <a:rPr lang="de-DE" altLang="de-DE"/>
              <a:pPr/>
              <a:t>‹Nr.›</a:t>
            </a:fld>
            <a:endParaRPr lang="de-DE"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0C1CF54-E99F-4BEB-A6F9-B53FC9202A7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17411" name="Rectangle 3">
            <a:extLst>
              <a:ext uri="{FF2B5EF4-FFF2-40B4-BE49-F238E27FC236}">
                <a16:creationId xmlns:a16="http://schemas.microsoft.com/office/drawing/2014/main" id="{98759AC0-1494-4CC3-9279-D0E79F9418D8}"/>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17412" name="Rectangle 4">
            <a:extLst>
              <a:ext uri="{FF2B5EF4-FFF2-40B4-BE49-F238E27FC236}">
                <a16:creationId xmlns:a16="http://schemas.microsoft.com/office/drawing/2014/main" id="{539283B8-EBE1-4A95-A6EE-5147DFA5B42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a:extLst>
              <a:ext uri="{FF2B5EF4-FFF2-40B4-BE49-F238E27FC236}">
                <a16:creationId xmlns:a16="http://schemas.microsoft.com/office/drawing/2014/main" id="{4A8C1BBD-4CDA-47D5-84AE-CBF28961E962}"/>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7414" name="Rectangle 6">
            <a:extLst>
              <a:ext uri="{FF2B5EF4-FFF2-40B4-BE49-F238E27FC236}">
                <a16:creationId xmlns:a16="http://schemas.microsoft.com/office/drawing/2014/main" id="{DD2F7BC3-7968-4F04-A097-0F2C25E87DF8}"/>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17415" name="Rectangle 7">
            <a:extLst>
              <a:ext uri="{FF2B5EF4-FFF2-40B4-BE49-F238E27FC236}">
                <a16:creationId xmlns:a16="http://schemas.microsoft.com/office/drawing/2014/main" id="{D3E1EDBA-9A23-4B25-B402-0656855A550C}"/>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D2F278E-461B-493A-87D1-F5860229D7E0}"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A24E398-90E6-4A62-BB99-5CAA547660F8}"/>
              </a:ext>
            </a:extLst>
          </p:cNvPr>
          <p:cNvSpPr>
            <a:spLocks noChangeArrowheads="1"/>
          </p:cNvSpPr>
          <p:nvPr userDrawn="1"/>
        </p:nvSpPr>
        <p:spPr bwMode="auto">
          <a:xfrm>
            <a:off x="0" y="1371600"/>
            <a:ext cx="9144000" cy="5486400"/>
          </a:xfrm>
          <a:prstGeom prst="rect">
            <a:avLst/>
          </a:prstGeom>
          <a:solidFill>
            <a:srgbClr val="FF000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23" name="Rectangle 3">
            <a:extLst>
              <a:ext uri="{FF2B5EF4-FFF2-40B4-BE49-F238E27FC236}">
                <a16:creationId xmlns:a16="http://schemas.microsoft.com/office/drawing/2014/main" id="{5420280E-A1B1-41F1-9EF4-1E57250D2C57}"/>
              </a:ext>
            </a:extLst>
          </p:cNvPr>
          <p:cNvSpPr>
            <a:spLocks noGrp="1" noChangeArrowheads="1"/>
          </p:cNvSpPr>
          <p:nvPr>
            <p:ph type="ctrTitle"/>
          </p:nvPr>
        </p:nvSpPr>
        <p:spPr>
          <a:xfrm>
            <a:off x="685800" y="2286000"/>
            <a:ext cx="7772400" cy="1143000"/>
          </a:xfrm>
          <a:noFill/>
          <a:extLst>
            <a:ext uri="{909E8E84-426E-40DD-AFC4-6F175D3DCCD1}">
              <a14:hiddenFill xmlns:a14="http://schemas.microsoft.com/office/drawing/2010/main">
                <a:solidFill>
                  <a:schemeClr val="accent1"/>
                </a:solidFill>
              </a14:hiddenFill>
            </a:ext>
          </a:extLst>
        </p:spPr>
        <p:txBody>
          <a:bodyPr tIns="45720" bIns="45720"/>
          <a:lstStyle>
            <a:lvl1pPr>
              <a:defRPr/>
            </a:lvl1pPr>
          </a:lstStyle>
          <a:p>
            <a:pPr lvl="0"/>
            <a:r>
              <a:rPr lang="de-DE" altLang="de-DE" noProof="0"/>
              <a:t>Klicken Sie, um das Titelformat zu bearbeiten</a:t>
            </a:r>
          </a:p>
        </p:txBody>
      </p:sp>
      <p:sp>
        <p:nvSpPr>
          <p:cNvPr id="5124" name="Rectangle 4">
            <a:extLst>
              <a:ext uri="{FF2B5EF4-FFF2-40B4-BE49-F238E27FC236}">
                <a16:creationId xmlns:a16="http://schemas.microsoft.com/office/drawing/2014/main" id="{E46DAE05-D5AF-4167-884A-C19D1879969E}"/>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de-DE" altLang="de-DE" noProof="0"/>
              <a:t>Klicken Sie, um das Format des Untertitelmasters zu bearbeiten</a:t>
            </a:r>
          </a:p>
        </p:txBody>
      </p:sp>
      <p:sp>
        <p:nvSpPr>
          <p:cNvPr id="5125" name="Rectangle 5">
            <a:extLst>
              <a:ext uri="{FF2B5EF4-FFF2-40B4-BE49-F238E27FC236}">
                <a16:creationId xmlns:a16="http://schemas.microsoft.com/office/drawing/2014/main" id="{686F7415-4B19-4EFA-8690-FD88B496C31A}"/>
              </a:ext>
            </a:extLst>
          </p:cNvPr>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r>
              <a:rPr lang="de-DE" altLang="de-DE" sz="1200"/>
              <a:t>Günter Bell</a:t>
            </a:r>
          </a:p>
          <a:p>
            <a:r>
              <a:rPr lang="de-DE" altLang="de-DE"/>
              <a:t>Stadtplaner, Dipl. Soz.-Wiss.</a:t>
            </a:r>
          </a:p>
        </p:txBody>
      </p:sp>
      <p:sp>
        <p:nvSpPr>
          <p:cNvPr id="5126" name="Rectangle 6">
            <a:extLst>
              <a:ext uri="{FF2B5EF4-FFF2-40B4-BE49-F238E27FC236}">
                <a16:creationId xmlns:a16="http://schemas.microsoft.com/office/drawing/2014/main" id="{32596440-4F40-4888-B0D8-581FB99208FE}"/>
              </a:ext>
            </a:extLst>
          </p:cNvPr>
          <p:cNvSpPr>
            <a:spLocks noGrp="1" noChangeArrowheads="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bg1"/>
                </a:solidFill>
                <a:latin typeface="+mn-lt"/>
              </a:defRPr>
            </a:lvl1pPr>
          </a:lstStyle>
          <a:p>
            <a:r>
              <a:rPr lang="de-DE" altLang="de-DE"/>
              <a:t>Folie Nr. </a:t>
            </a:r>
            <a:fld id="{AB3429C6-0624-49AD-A577-3AE309B73D1B}" type="slidenum">
              <a:rPr lang="de-DE" altLang="de-DE"/>
              <a:pPr/>
              <a:t>‹Nr.›</a:t>
            </a:fld>
            <a:endParaRPr lang="de-DE" altLang="de-DE"/>
          </a:p>
        </p:txBody>
      </p:sp>
      <p:pic>
        <p:nvPicPr>
          <p:cNvPr id="5127" name="Picture 7" descr="D:\Eigene Dateien\Kulturverein\grafiken\sfr_logo.tif">
            <a:extLst>
              <a:ext uri="{FF2B5EF4-FFF2-40B4-BE49-F238E27FC236}">
                <a16:creationId xmlns:a16="http://schemas.microsoft.com/office/drawing/2014/main" id="{96A785C9-30DC-4A97-8BF9-B8BE7F8FB85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7400" y="457200"/>
            <a:ext cx="2779713" cy="554038"/>
          </a:xfrm>
          <a:prstGeom prst="rect">
            <a:avLst/>
          </a:prstGeom>
          <a:noFill/>
          <a:extLst>
            <a:ext uri="{909E8E84-426E-40DD-AFC4-6F175D3DCCD1}">
              <a14:hiddenFill xmlns:a14="http://schemas.microsoft.com/office/drawing/2010/main">
                <a:solidFill>
                  <a:srgbClr val="FFFFFF"/>
                </a:solidFill>
              </a14:hiddenFill>
            </a:ext>
          </a:extLst>
        </p:spPr>
      </p:pic>
      <p:sp>
        <p:nvSpPr>
          <p:cNvPr id="5128" name="Rectangle 8">
            <a:extLst>
              <a:ext uri="{FF2B5EF4-FFF2-40B4-BE49-F238E27FC236}">
                <a16:creationId xmlns:a16="http://schemas.microsoft.com/office/drawing/2014/main" id="{094FD6BA-FCF5-4236-87C4-BEFBC3713C3C}"/>
              </a:ext>
            </a:extLst>
          </p:cNvPr>
          <p:cNvSpPr>
            <a:spLocks noChangeArrowheads="1"/>
          </p:cNvSpPr>
          <p:nvPr userDrawn="1"/>
        </p:nvSpPr>
        <p:spPr bwMode="auto">
          <a:xfrm>
            <a:off x="381000" y="304800"/>
            <a:ext cx="47434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e-DE" altLang="de-DE" sz="2800" b="1">
                <a:solidFill>
                  <a:srgbClr val="FF0000"/>
                </a:solidFill>
                <a:latin typeface="Arial" panose="020B0604020202020204" pitchFamily="34" charset="0"/>
                <a:cs typeface="Arial" panose="020B0604020202020204" pitchFamily="34" charset="0"/>
              </a:rPr>
              <a:t>klasse</a:t>
            </a:r>
            <a:r>
              <a:rPr lang="de-DE" altLang="de-DE" sz="2800">
                <a:solidFill>
                  <a:schemeClr val="bg2"/>
                </a:solidFill>
                <a:latin typeface="Arial" panose="020B0604020202020204" pitchFamily="34" charset="0"/>
                <a:cs typeface="Arial" panose="020B0604020202020204" pitchFamily="34" charset="0"/>
              </a:rPr>
              <a:t>n</a:t>
            </a:r>
            <a:r>
              <a:rPr lang="de-DE" altLang="de-DE" sz="2800" b="1">
                <a:solidFill>
                  <a:srgbClr val="FF0000"/>
                </a:solidFill>
                <a:latin typeface="Arial" panose="020B0604020202020204" pitchFamily="34" charset="0"/>
                <a:cs typeface="Arial" panose="020B0604020202020204" pitchFamily="34" charset="0"/>
              </a:rPr>
              <a:t>theorie</a:t>
            </a:r>
            <a:endParaRPr lang="de-DE" altLang="de-DE" sz="1000">
              <a:solidFill>
                <a:srgbClr val="FF0000"/>
              </a:solidFill>
              <a:latin typeface="Arial" panose="020B0604020202020204" pitchFamily="34" charset="0"/>
              <a:cs typeface="Arial" panose="020B0604020202020204" pitchFamily="34" charset="0"/>
            </a:endParaRPr>
          </a:p>
          <a:p>
            <a:pPr algn="ctr" eaLnBrk="0" hangingPunct="0"/>
            <a:r>
              <a:rPr lang="de-DE" altLang="de-DE" sz="1800" b="1">
                <a:solidFill>
                  <a:srgbClr val="FF0000"/>
                </a:solidFill>
                <a:latin typeface="Arial" panose="020B0604020202020204" pitchFamily="34" charset="0"/>
                <a:cs typeface="Arial" panose="020B0604020202020204" pitchFamily="34" charset="0"/>
              </a:rPr>
              <a:t>Arbeiter</a:t>
            </a:r>
            <a:r>
              <a:rPr lang="de-DE" altLang="de-DE" sz="1800">
                <a:solidFill>
                  <a:schemeClr val="bg2"/>
                </a:solidFill>
                <a:latin typeface="Arial" panose="020B0604020202020204" pitchFamily="34" charset="0"/>
                <a:cs typeface="Arial" panose="020B0604020202020204" pitchFamily="34" charset="0"/>
              </a:rPr>
              <a:t> – Arbeiter</a:t>
            </a:r>
            <a:r>
              <a:rPr lang="de-DE" altLang="de-DE" sz="1800" b="1">
                <a:solidFill>
                  <a:srgbClr val="FF0000"/>
                </a:solidFill>
                <a:latin typeface="Arial" panose="020B0604020202020204" pitchFamily="34" charset="0"/>
                <a:cs typeface="Arial" panose="020B0604020202020204" pitchFamily="34" charset="0"/>
              </a:rPr>
              <a:t>klasse</a:t>
            </a:r>
            <a:r>
              <a:rPr lang="de-DE" altLang="de-DE" sz="1800">
                <a:solidFill>
                  <a:schemeClr val="bg2"/>
                </a:solidFill>
                <a:latin typeface="Arial" panose="020B0604020202020204" pitchFamily="34" charset="0"/>
                <a:cs typeface="Arial" panose="020B0604020202020204" pitchFamily="34" charset="0"/>
              </a:rPr>
              <a:t> – Klassen</a:t>
            </a:r>
            <a:r>
              <a:rPr lang="de-DE" altLang="de-DE" sz="1800" b="1">
                <a:solidFill>
                  <a:srgbClr val="FF0000"/>
                </a:solidFill>
                <a:latin typeface="Arial" panose="020B0604020202020204" pitchFamily="34" charset="0"/>
                <a:cs typeface="Arial" panose="020B0604020202020204" pitchFamily="34" charset="0"/>
              </a:rPr>
              <a:t>kampf</a:t>
            </a:r>
            <a:r>
              <a:rPr lang="de-DE" altLang="de-DE" sz="1800">
                <a:solidFill>
                  <a:srgbClr val="FF0000"/>
                </a:solidFill>
                <a:latin typeface="Arial" panose="020B0604020202020204" pitchFamily="34" charset="0"/>
                <a:cs typeface="Arial" panose="020B0604020202020204" pitchFamily="34" charset="0"/>
              </a:rPr>
              <a:t> ?</a:t>
            </a:r>
            <a:endParaRPr lang="de-DE" altLang="de-DE">
              <a:solidFill>
                <a:srgbClr val="FF0000"/>
              </a:solidFill>
            </a:endParaRPr>
          </a:p>
        </p:txBody>
      </p:sp>
      <p:sp>
        <p:nvSpPr>
          <p:cNvPr id="5129" name="Rectangle 9">
            <a:extLst>
              <a:ext uri="{FF2B5EF4-FFF2-40B4-BE49-F238E27FC236}">
                <a16:creationId xmlns:a16="http://schemas.microsoft.com/office/drawing/2014/main" id="{40171F2F-EEB2-4A04-A457-96FB9988CC8E}"/>
              </a:ext>
            </a:extLst>
          </p:cNvPr>
          <p:cNvSpPr>
            <a:spLocks noChangeArrowheads="1"/>
          </p:cNvSpPr>
          <p:nvPr/>
        </p:nvSpPr>
        <p:spPr bwMode="auto">
          <a:xfrm>
            <a:off x="2971800" y="62484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e-DE" altLang="de-DE" sz="1200">
                <a:solidFill>
                  <a:schemeClr val="bg1"/>
                </a:solidFill>
                <a:latin typeface="Arial" panose="020B0604020202020204" pitchFamily="34" charset="0"/>
              </a:rPr>
              <a:t>17. - 19. Juni 2005</a:t>
            </a:r>
          </a:p>
          <a:p>
            <a:pPr algn="ctr"/>
            <a:r>
              <a:rPr lang="de-DE" altLang="de-DE" sz="1200">
                <a:solidFill>
                  <a:schemeClr val="bg1"/>
                </a:solidFill>
                <a:latin typeface="Arial" panose="020B0604020202020204" pitchFamily="34" charset="0"/>
              </a:rPr>
              <a:t>in der Kathol. Jugendakademie Walberberg</a:t>
            </a:r>
            <a:endParaRPr lang="de-DE" altLang="de-DE" sz="1000">
              <a:solidFill>
                <a:schemeClr val="bg1"/>
              </a:solidFill>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4C51C2-390B-45A3-8D70-0A4FA16A695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B00908F1-CCFB-4C4F-8510-650697BFC03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1185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9B9F1C5-4559-4950-91C8-3583B6E0CC31}"/>
              </a:ext>
            </a:extLst>
          </p:cNvPr>
          <p:cNvSpPr>
            <a:spLocks noGrp="1"/>
          </p:cNvSpPr>
          <p:nvPr>
            <p:ph type="title" orient="vert"/>
          </p:nvPr>
        </p:nvSpPr>
        <p:spPr>
          <a:xfrm>
            <a:off x="6515100" y="457200"/>
            <a:ext cx="1943100" cy="541020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32470ED-E103-442D-9620-74721707CA07}"/>
              </a:ext>
            </a:extLst>
          </p:cNvPr>
          <p:cNvSpPr>
            <a:spLocks noGrp="1"/>
          </p:cNvSpPr>
          <p:nvPr>
            <p:ph type="body" orient="vert" idx="1"/>
          </p:nvPr>
        </p:nvSpPr>
        <p:spPr>
          <a:xfrm>
            <a:off x="685800" y="457200"/>
            <a:ext cx="5676900" cy="54102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3628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EFD0F-D92A-4909-A2CC-728587EF433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164FFFF-FF57-403E-9E47-79A23314F9A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8143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668F55-88AF-4A0B-8CEB-C45827FC57ED}"/>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130F50F-21CB-42A5-A9A9-3CCECA0E3FB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Tree>
    <p:extLst>
      <p:ext uri="{BB962C8B-B14F-4D97-AF65-F5344CB8AC3E}">
        <p14:creationId xmlns:p14="http://schemas.microsoft.com/office/powerpoint/2010/main" val="1588528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A9B50-3E56-4FDA-BB33-0E2E281A91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CA4E201-48DA-4A59-B5C8-556FC2F7D84F}"/>
              </a:ext>
            </a:extLst>
          </p:cNvPr>
          <p:cNvSpPr>
            <a:spLocks noGrp="1"/>
          </p:cNvSpPr>
          <p:nvPr>
            <p:ph sz="half" idx="1"/>
          </p:nvPr>
        </p:nvSpPr>
        <p:spPr>
          <a:xfrm>
            <a:off x="685800" y="2286000"/>
            <a:ext cx="3810000" cy="3581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6F5FB5D-FF25-4C92-BD3B-5127ABEE7FE5}"/>
              </a:ext>
            </a:extLst>
          </p:cNvPr>
          <p:cNvSpPr>
            <a:spLocks noGrp="1"/>
          </p:cNvSpPr>
          <p:nvPr>
            <p:ph sz="half" idx="2"/>
          </p:nvPr>
        </p:nvSpPr>
        <p:spPr>
          <a:xfrm>
            <a:off x="4648200" y="2286000"/>
            <a:ext cx="3810000" cy="3581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25904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DC91B-0E00-488B-B910-474BCB62320A}"/>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7A1E28F-C4A2-449B-9E11-7FF936B8889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B82344A-4503-429B-9898-8669805D46E2}"/>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B15F1D3-1E2A-4120-A40A-6E5B18DF9CF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820BD35-33BC-46BD-976B-DA0A71996045}"/>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075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5C0EE2-EA5E-4C60-BB5A-694A9DB2B7FF}"/>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993721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772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A9AC9D-1201-42D1-B8BB-61298804C71F}"/>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57108EA-3848-4C77-85F9-F85234F6F89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4A4CB36-EA3E-4283-96C4-8D98362137B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30933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F7B38-9A78-4774-9956-A5CE97352A9C}"/>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C47C8D8-A53F-4119-B10A-CF8DB927C60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178D2201-F8A8-44F1-93C5-8EF2A348BBF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218662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3945C13-051F-4DAD-890B-64540BC42736}"/>
              </a:ext>
            </a:extLst>
          </p:cNvPr>
          <p:cNvSpPr>
            <a:spLocks noGrp="1" noChangeArrowheads="1"/>
          </p:cNvSpPr>
          <p:nvPr>
            <p:ph type="title"/>
          </p:nvPr>
        </p:nvSpPr>
        <p:spPr bwMode="auto">
          <a:xfrm>
            <a:off x="685800" y="457200"/>
            <a:ext cx="7772400" cy="14478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0000" rIns="91440" bIns="90000" numCol="1" anchor="ctr" anchorCtr="0" compatLnSpc="1">
            <a:prstTxWarp prst="textNoShape">
              <a:avLst/>
            </a:prstTxWarp>
          </a:bodyPr>
          <a:lstStyle/>
          <a:p>
            <a:pPr lvl="0"/>
            <a:r>
              <a:rPr lang="de-DE" altLang="de-DE"/>
              <a:t>Klicken Sie, um das Titelformat zu bearbeiten</a:t>
            </a:r>
          </a:p>
        </p:txBody>
      </p:sp>
      <p:sp>
        <p:nvSpPr>
          <p:cNvPr id="1027" name="Rectangle 3">
            <a:extLst>
              <a:ext uri="{FF2B5EF4-FFF2-40B4-BE49-F238E27FC236}">
                <a16:creationId xmlns:a16="http://schemas.microsoft.com/office/drawing/2014/main" id="{36BB8766-EFFD-4C2B-A52F-433C851AE119}"/>
              </a:ext>
            </a:extLst>
          </p:cNvPr>
          <p:cNvSpPr>
            <a:spLocks noGrp="1" noChangeArrowheads="1"/>
          </p:cNvSpPr>
          <p:nvPr>
            <p:ph type="body" idx="1"/>
          </p:nvPr>
        </p:nvSpPr>
        <p:spPr bwMode="auto">
          <a:xfrm>
            <a:off x="685800" y="2286000"/>
            <a:ext cx="7772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p:txBody>
      </p:sp>
      <p:sp>
        <p:nvSpPr>
          <p:cNvPr id="1039" name="Rectangle 15">
            <a:extLst>
              <a:ext uri="{FF2B5EF4-FFF2-40B4-BE49-F238E27FC236}">
                <a16:creationId xmlns:a16="http://schemas.microsoft.com/office/drawing/2014/main" id="{5B0CBF59-365F-4BD9-BBC7-16FB75C42887}"/>
              </a:ext>
            </a:extLst>
          </p:cNvPr>
          <p:cNvSpPr>
            <a:spLocks noChangeArrowheads="1"/>
          </p:cNvSpPr>
          <p:nvPr/>
        </p:nvSpPr>
        <p:spPr bwMode="auto">
          <a:xfrm>
            <a:off x="685800" y="61722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1600" dirty="0">
                <a:latin typeface="Arial" panose="020B0604020202020204" pitchFamily="34" charset="0"/>
                <a:cs typeface="Arial" panose="020B0604020202020204" pitchFamily="34" charset="0"/>
              </a:rPr>
              <a:t>Einführung in die marxistische Klassentheorie</a:t>
            </a:r>
          </a:p>
          <a:p>
            <a:r>
              <a:rPr lang="de-DE" altLang="de-DE" sz="1200" dirty="0">
                <a:latin typeface="Arial" panose="020B0604020202020204" pitchFamily="34" charset="0"/>
                <a:cs typeface="Arial" panose="020B0604020202020204" pitchFamily="34" charset="0"/>
              </a:rPr>
              <a:t>Hans Günter Bell</a:t>
            </a:r>
          </a:p>
        </p:txBody>
      </p:sp>
      <p:sp>
        <p:nvSpPr>
          <p:cNvPr id="1042" name="Rectangle 18">
            <a:extLst>
              <a:ext uri="{FF2B5EF4-FFF2-40B4-BE49-F238E27FC236}">
                <a16:creationId xmlns:a16="http://schemas.microsoft.com/office/drawing/2014/main" id="{6A22CF70-6E7F-466D-813E-1E9ECA5CE81A}"/>
              </a:ext>
            </a:extLst>
          </p:cNvPr>
          <p:cNvSpPr>
            <a:spLocks noChangeArrowheads="1"/>
          </p:cNvSpPr>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de-DE" altLang="de-DE" sz="1800" b="1">
              <a:latin typeface="Arial" panose="020B0604020202020204" pitchFamily="34" charset="0"/>
            </a:endParaRPr>
          </a:p>
          <a:p>
            <a:pPr algn="r"/>
            <a:r>
              <a:rPr lang="de-DE" altLang="de-DE" sz="1200">
                <a:latin typeface="Arial" panose="020B0604020202020204" pitchFamily="34" charset="0"/>
              </a:rPr>
              <a:t>Folie Nr. </a:t>
            </a:r>
            <a:fld id="{2857EB27-35B3-446D-A377-2D91A8CFDD3A}" type="slidenum">
              <a:rPr lang="de-DE" altLang="de-DE" sz="1200">
                <a:latin typeface="Arial" panose="020B0604020202020204" pitchFamily="34" charset="0"/>
              </a:rPr>
              <a:pPr algn="r"/>
              <a:t>‹Nr.›</a:t>
            </a:fld>
            <a:endParaRPr lang="de-DE" altLang="de-DE" sz="1200">
              <a:latin typeface="Arial" panose="020B0604020202020204" pitchFamily="34" charset="0"/>
            </a:endParaRPr>
          </a:p>
        </p:txBody>
      </p:sp>
      <p:sp>
        <p:nvSpPr>
          <p:cNvPr id="1045" name="Line 21">
            <a:extLst>
              <a:ext uri="{FF2B5EF4-FFF2-40B4-BE49-F238E27FC236}">
                <a16:creationId xmlns:a16="http://schemas.microsoft.com/office/drawing/2014/main" id="{095A6E3E-39F8-4475-A991-92FB8E255365}"/>
              </a:ext>
            </a:extLst>
          </p:cNvPr>
          <p:cNvSpPr>
            <a:spLocks noChangeShapeType="1"/>
          </p:cNvSpPr>
          <p:nvPr userDrawn="1"/>
        </p:nvSpPr>
        <p:spPr bwMode="auto">
          <a:xfrm>
            <a:off x="685800" y="6019800"/>
            <a:ext cx="7772400" cy="0"/>
          </a:xfrm>
          <a:prstGeom prst="line">
            <a:avLst/>
          </a:prstGeom>
          <a:noFill/>
          <a:ln w="31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25000"/>
        </a:spcBef>
        <a:spcAft>
          <a:spcPct val="25000"/>
        </a:spcAft>
        <a:defRPr sz="3200" kern="1200">
          <a:solidFill>
            <a:schemeClr val="bg1"/>
          </a:solidFill>
          <a:latin typeface="+mj-lt"/>
          <a:ea typeface="+mj-ea"/>
          <a:cs typeface="+mj-cs"/>
        </a:defRPr>
      </a:lvl1pPr>
      <a:lvl2pPr algn="ctr" rtl="0" fontAlgn="base">
        <a:spcBef>
          <a:spcPct val="25000"/>
        </a:spcBef>
        <a:spcAft>
          <a:spcPct val="25000"/>
        </a:spcAft>
        <a:defRPr sz="3200">
          <a:solidFill>
            <a:schemeClr val="bg1"/>
          </a:solidFill>
          <a:latin typeface="Arial" panose="020B0604020202020204" pitchFamily="34" charset="0"/>
        </a:defRPr>
      </a:lvl2pPr>
      <a:lvl3pPr algn="ctr" rtl="0" fontAlgn="base">
        <a:spcBef>
          <a:spcPct val="25000"/>
        </a:spcBef>
        <a:spcAft>
          <a:spcPct val="25000"/>
        </a:spcAft>
        <a:defRPr sz="3200">
          <a:solidFill>
            <a:schemeClr val="bg1"/>
          </a:solidFill>
          <a:latin typeface="Arial" panose="020B0604020202020204" pitchFamily="34" charset="0"/>
        </a:defRPr>
      </a:lvl3pPr>
      <a:lvl4pPr algn="ctr" rtl="0" fontAlgn="base">
        <a:spcBef>
          <a:spcPct val="25000"/>
        </a:spcBef>
        <a:spcAft>
          <a:spcPct val="25000"/>
        </a:spcAft>
        <a:defRPr sz="3200">
          <a:solidFill>
            <a:schemeClr val="bg1"/>
          </a:solidFill>
          <a:latin typeface="Arial" panose="020B0604020202020204" pitchFamily="34" charset="0"/>
        </a:defRPr>
      </a:lvl4pPr>
      <a:lvl5pPr algn="ctr" rtl="0" fontAlgn="base">
        <a:spcBef>
          <a:spcPct val="25000"/>
        </a:spcBef>
        <a:spcAft>
          <a:spcPct val="25000"/>
        </a:spcAft>
        <a:defRPr sz="3200">
          <a:solidFill>
            <a:schemeClr val="bg1"/>
          </a:solidFill>
          <a:latin typeface="Arial" panose="020B0604020202020204" pitchFamily="34" charset="0"/>
        </a:defRPr>
      </a:lvl5pPr>
      <a:lvl6pPr marL="457200" algn="ctr" rtl="0" fontAlgn="base">
        <a:spcBef>
          <a:spcPct val="25000"/>
        </a:spcBef>
        <a:spcAft>
          <a:spcPct val="25000"/>
        </a:spcAft>
        <a:defRPr sz="3200">
          <a:solidFill>
            <a:schemeClr val="bg1"/>
          </a:solidFill>
          <a:latin typeface="Arial" panose="020B0604020202020204" pitchFamily="34" charset="0"/>
        </a:defRPr>
      </a:lvl6pPr>
      <a:lvl7pPr marL="914400" algn="ctr" rtl="0" fontAlgn="base">
        <a:spcBef>
          <a:spcPct val="25000"/>
        </a:spcBef>
        <a:spcAft>
          <a:spcPct val="25000"/>
        </a:spcAft>
        <a:defRPr sz="3200">
          <a:solidFill>
            <a:schemeClr val="bg1"/>
          </a:solidFill>
          <a:latin typeface="Arial" panose="020B0604020202020204" pitchFamily="34" charset="0"/>
        </a:defRPr>
      </a:lvl7pPr>
      <a:lvl8pPr marL="1371600" algn="ctr" rtl="0" fontAlgn="base">
        <a:spcBef>
          <a:spcPct val="25000"/>
        </a:spcBef>
        <a:spcAft>
          <a:spcPct val="25000"/>
        </a:spcAft>
        <a:defRPr sz="3200">
          <a:solidFill>
            <a:schemeClr val="bg1"/>
          </a:solidFill>
          <a:latin typeface="Arial" panose="020B0604020202020204" pitchFamily="34" charset="0"/>
        </a:defRPr>
      </a:lvl8pPr>
      <a:lvl9pPr marL="1828800" algn="ctr" rtl="0" fontAlgn="base">
        <a:spcBef>
          <a:spcPct val="25000"/>
        </a:spcBef>
        <a:spcAft>
          <a:spcPct val="25000"/>
        </a:spcAft>
        <a:defRPr sz="3200">
          <a:solidFill>
            <a:schemeClr val="bg1"/>
          </a:solidFill>
          <a:latin typeface="Arial" panose="020B0604020202020204" pitchFamily="34" charset="0"/>
        </a:defRPr>
      </a:lvl9pPr>
    </p:titleStyle>
    <p:bodyStyle>
      <a:lvl1pPr marL="342900" indent="-342900" algn="l" rtl="0" fontAlgn="base">
        <a:spcBef>
          <a:spcPct val="20000"/>
        </a:spcBef>
        <a:spcAft>
          <a:spcPct val="0"/>
        </a:spcAft>
        <a:buChar char="•"/>
        <a:defRPr sz="2400" kern="1200">
          <a:solidFill>
            <a:schemeClr val="tx1"/>
          </a:solidFill>
          <a:latin typeface="+mn-lt"/>
          <a:ea typeface="+mn-ea"/>
          <a:cs typeface="+mn-cs"/>
        </a:defRPr>
      </a:lvl1pPr>
      <a:lvl2pPr marL="742950" indent="-285750" algn="l" rtl="0" fontAlgn="base">
        <a:spcBef>
          <a:spcPct val="20000"/>
        </a:spcBef>
        <a:spcAft>
          <a:spcPct val="0"/>
        </a:spcAft>
        <a:buChar char="–"/>
        <a:defRPr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bg1"/>
          </a:solidFill>
          <a:latin typeface="+mn-lt"/>
          <a:ea typeface="+mn-ea"/>
          <a:cs typeface="+mn-cs"/>
        </a:defRPr>
      </a:lvl3pPr>
      <a:lvl4pPr marL="1600200" indent="-228600" algn="l" rtl="0" fontAlgn="base">
        <a:spcBef>
          <a:spcPct val="20000"/>
        </a:spcBef>
        <a:spcAft>
          <a:spcPct val="0"/>
        </a:spcAft>
        <a:buChar char="–"/>
        <a:defRPr sz="2000" kern="1200">
          <a:solidFill>
            <a:schemeClr val="bg1"/>
          </a:solidFill>
          <a:latin typeface="+mn-lt"/>
          <a:ea typeface="+mn-ea"/>
          <a:cs typeface="+mn-cs"/>
        </a:defRPr>
      </a:lvl4pPr>
      <a:lvl5pPr marL="2057400" indent="-228600" algn="l" rtl="0" fontAlgn="base">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4C968A54-F314-47BA-97D3-E6B7F0683CB8}"/>
              </a:ext>
            </a:extLst>
          </p:cNvPr>
          <p:cNvSpPr>
            <a:spLocks noChangeArrowheads="1"/>
          </p:cNvSpPr>
          <p:nvPr/>
        </p:nvSpPr>
        <p:spPr bwMode="auto">
          <a:xfrm>
            <a:off x="533400" y="5943600"/>
            <a:ext cx="80772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29702" name="Picture 6" descr="D:\Eigene Dateien\Klassentheorie\Fotos\bild-1930-akkord-im-dreck-1.jpg">
            <a:extLst>
              <a:ext uri="{FF2B5EF4-FFF2-40B4-BE49-F238E27FC236}">
                <a16:creationId xmlns:a16="http://schemas.microsoft.com/office/drawing/2014/main" id="{D472D7EF-0481-4103-A845-BD92ED5238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2863" y="533400"/>
            <a:ext cx="3894137" cy="2878138"/>
          </a:xfrm>
          <a:prstGeom prst="rect">
            <a:avLst/>
          </a:prstGeom>
          <a:noFill/>
          <a:extLst>
            <a:ext uri="{909E8E84-426E-40DD-AFC4-6F175D3DCCD1}">
              <a14:hiddenFill xmlns:a14="http://schemas.microsoft.com/office/drawing/2010/main">
                <a:solidFill>
                  <a:srgbClr val="FFFFFF"/>
                </a:solidFill>
              </a14:hiddenFill>
            </a:ext>
          </a:extLst>
        </p:spPr>
      </p:pic>
      <p:sp>
        <p:nvSpPr>
          <p:cNvPr id="29698" name="Rectangle 2">
            <a:extLst>
              <a:ext uri="{FF2B5EF4-FFF2-40B4-BE49-F238E27FC236}">
                <a16:creationId xmlns:a16="http://schemas.microsoft.com/office/drawing/2014/main" id="{D4379E7D-73B7-4ABE-A973-864E9B689E23}"/>
              </a:ext>
            </a:extLst>
          </p:cNvPr>
          <p:cNvSpPr>
            <a:spLocks noGrp="1" noChangeArrowheads="1"/>
          </p:cNvSpPr>
          <p:nvPr>
            <p:ph type="title"/>
          </p:nvPr>
        </p:nvSpPr>
        <p:spPr>
          <a:xfrm>
            <a:off x="685800" y="3581400"/>
            <a:ext cx="7772400" cy="2590800"/>
          </a:xfrm>
          <a:noFill/>
          <a:extLst>
            <a:ext uri="{909E8E84-426E-40DD-AFC4-6F175D3DCCD1}">
              <a14:hiddenFill xmlns:a14="http://schemas.microsoft.com/office/drawing/2010/main">
                <a:solidFill>
                  <a:srgbClr val="FF0000"/>
                </a:solidFill>
              </a14:hiddenFill>
            </a:ext>
          </a:extLst>
        </p:spPr>
        <p:txBody>
          <a:bodyPr/>
          <a:lstStyle/>
          <a:p>
            <a:pPr>
              <a:spcBef>
                <a:spcPct val="100000"/>
              </a:spcBef>
              <a:spcAft>
                <a:spcPct val="100000"/>
              </a:spcAft>
            </a:pPr>
            <a:r>
              <a:rPr lang="de-DE" altLang="de-DE" sz="3600" b="1" dirty="0">
                <a:solidFill>
                  <a:srgbClr val="FF0000"/>
                </a:solidFill>
              </a:rPr>
              <a:t>Einführung in die </a:t>
            </a:r>
            <a:br>
              <a:rPr lang="de-DE" altLang="de-DE" sz="3600" b="1" dirty="0">
                <a:solidFill>
                  <a:srgbClr val="FF0000"/>
                </a:solidFill>
              </a:rPr>
            </a:br>
            <a:r>
              <a:rPr lang="de-DE" altLang="de-DE" sz="3600" b="1" dirty="0">
                <a:solidFill>
                  <a:srgbClr val="FF0000"/>
                </a:solidFill>
              </a:rPr>
              <a:t>marxistische Klassentheorie</a:t>
            </a:r>
            <a:br>
              <a:rPr lang="de-DE" altLang="de-DE" sz="1400" dirty="0">
                <a:solidFill>
                  <a:schemeClr val="tx1"/>
                </a:solidFill>
              </a:rPr>
            </a:br>
            <a:br>
              <a:rPr lang="de-DE" altLang="de-DE" sz="1400" dirty="0">
                <a:solidFill>
                  <a:schemeClr val="tx1"/>
                </a:solidFill>
              </a:rPr>
            </a:br>
            <a:r>
              <a:rPr lang="de-DE" altLang="de-DE" sz="2400" dirty="0">
                <a:solidFill>
                  <a:schemeClr val="tx1"/>
                </a:solidFill>
              </a:rPr>
              <a:t>Marx in Kürze: Köln, 14.06.2018</a:t>
            </a:r>
            <a:br>
              <a:rPr lang="de-DE" altLang="de-DE" sz="2400" dirty="0">
                <a:solidFill>
                  <a:schemeClr val="tx1"/>
                </a:solidFill>
              </a:rPr>
            </a:br>
            <a:r>
              <a:rPr lang="de-DE" altLang="de-DE" sz="2400" b="1" dirty="0">
                <a:solidFill>
                  <a:schemeClr val="tx1"/>
                </a:solidFill>
              </a:rPr>
              <a:t>Hans Günter Bell</a:t>
            </a:r>
            <a:endParaRPr lang="de-DE" altLang="de-DE" sz="2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ACB29C2-AD7B-45CF-AD98-9A1C07F40695}"/>
              </a:ext>
            </a:extLst>
          </p:cNvPr>
          <p:cNvSpPr>
            <a:spLocks noGrp="1" noChangeArrowheads="1"/>
          </p:cNvSpPr>
          <p:nvPr>
            <p:ph type="title"/>
          </p:nvPr>
        </p:nvSpPr>
        <p:spPr>
          <a:xfrm>
            <a:off x="685800" y="457200"/>
            <a:ext cx="7772400" cy="914400"/>
          </a:xfrm>
        </p:spPr>
        <p:txBody>
          <a:bodyPr/>
          <a:lstStyle/>
          <a:p>
            <a:r>
              <a:rPr lang="de-DE" altLang="de-DE" b="1">
                <a:cs typeface="Times New Roman" panose="02020603050405020304" pitchFamily="18" charset="0"/>
              </a:rPr>
              <a:t>Das abstrakte Modell</a:t>
            </a:r>
            <a:endParaRPr lang="de-DE" altLang="de-DE" sz="2400">
              <a:cs typeface="Arial" panose="020B0604020202020204" pitchFamily="34" charset="0"/>
            </a:endParaRPr>
          </a:p>
        </p:txBody>
      </p:sp>
      <p:sp>
        <p:nvSpPr>
          <p:cNvPr id="57347" name="Rectangle 3">
            <a:extLst>
              <a:ext uri="{FF2B5EF4-FFF2-40B4-BE49-F238E27FC236}">
                <a16:creationId xmlns:a16="http://schemas.microsoft.com/office/drawing/2014/main" id="{B05834EC-139D-403D-A00A-8E053443D5F1}"/>
              </a:ext>
            </a:extLst>
          </p:cNvPr>
          <p:cNvSpPr>
            <a:spLocks noGrp="1" noChangeArrowheads="1"/>
          </p:cNvSpPr>
          <p:nvPr>
            <p:ph type="body" idx="1"/>
          </p:nvPr>
        </p:nvSpPr>
        <p:spPr>
          <a:xfrm>
            <a:off x="685800" y="1916832"/>
            <a:ext cx="7772400" cy="3874368"/>
          </a:xfrm>
        </p:spPr>
        <p:txBody>
          <a:bodyPr anchor="t"/>
          <a:lstStyle/>
          <a:p>
            <a:pPr>
              <a:lnSpc>
                <a:spcPct val="90000"/>
              </a:lnSpc>
            </a:pPr>
            <a:r>
              <a:rPr lang="de-DE" altLang="de-DE" dirty="0">
                <a:cs typeface="Times New Roman" panose="02020603050405020304" pitchFamily="18" charset="0"/>
              </a:rPr>
              <a:t>„Klassen definieren sich </a:t>
            </a:r>
            <a:r>
              <a:rPr lang="de-DE" altLang="de-DE" b="1" dirty="0">
                <a:cs typeface="Times New Roman" panose="02020603050405020304" pitchFamily="18" charset="0"/>
              </a:rPr>
              <a:t>in Relation zu anderen Klassen</a:t>
            </a:r>
            <a:r>
              <a:rPr lang="de-DE" altLang="de-DE" dirty="0">
                <a:cs typeface="Times New Roman" panose="02020603050405020304" pitchFamily="18" charset="0"/>
              </a:rPr>
              <a:t> und nur so.“ (Hans-Jürgen </a:t>
            </a:r>
            <a:r>
              <a:rPr lang="de-DE" altLang="de-DE" dirty="0" err="1">
                <a:cs typeface="Times New Roman" panose="02020603050405020304" pitchFamily="18" charset="0"/>
              </a:rPr>
              <a:t>Krysmanski</a:t>
            </a:r>
            <a:r>
              <a:rPr lang="de-DE" altLang="de-DE" dirty="0">
                <a:cs typeface="Times New Roman" panose="02020603050405020304" pitchFamily="18" charset="0"/>
              </a:rPr>
              <a:t>)</a:t>
            </a:r>
          </a:p>
          <a:p>
            <a:pPr>
              <a:lnSpc>
                <a:spcPct val="90000"/>
              </a:lnSpc>
            </a:pPr>
            <a:r>
              <a:rPr lang="de-DE" altLang="de-DE" dirty="0">
                <a:cs typeface="Times New Roman" panose="02020603050405020304" pitchFamily="18" charset="0"/>
              </a:rPr>
              <a:t>Die Beziehungen der Klassen zueinander sind asymmetrisch und nicht reziprok. Dies setzt (asymmetrische) Machtbeziehungen voraus und führt zu dauerhaften </a:t>
            </a:r>
            <a:r>
              <a:rPr lang="de-DE" altLang="de-DE" b="1" dirty="0">
                <a:cs typeface="Times New Roman" panose="02020603050405020304" pitchFamily="18" charset="0"/>
              </a:rPr>
              <a:t>Herrschaftsverhältnissen</a:t>
            </a:r>
            <a:r>
              <a:rPr lang="de-DE" altLang="de-DE" dirty="0">
                <a:cs typeface="Times New Roman" panose="02020603050405020304" pitchFamily="18" charset="0"/>
              </a:rPr>
              <a:t>.</a:t>
            </a:r>
          </a:p>
        </p:txBody>
      </p:sp>
    </p:spTree>
    <p:extLst>
      <p:ext uri="{BB962C8B-B14F-4D97-AF65-F5344CB8AC3E}">
        <p14:creationId xmlns:p14="http://schemas.microsoft.com/office/powerpoint/2010/main" val="752467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DB8920FD-9D83-49C3-86CB-05E451C6BE3D}"/>
              </a:ext>
            </a:extLst>
          </p:cNvPr>
          <p:cNvSpPr>
            <a:spLocks noGrp="1" noChangeArrowheads="1"/>
          </p:cNvSpPr>
          <p:nvPr>
            <p:ph type="title"/>
          </p:nvPr>
        </p:nvSpPr>
        <p:spPr>
          <a:xfrm>
            <a:off x="685800" y="457200"/>
            <a:ext cx="7772400" cy="1066800"/>
          </a:xfrm>
        </p:spPr>
        <p:txBody>
          <a:bodyPr/>
          <a:lstStyle/>
          <a:p>
            <a:r>
              <a:rPr lang="de-DE" altLang="de-DE" b="1" dirty="0">
                <a:cs typeface="Times New Roman" panose="02020603050405020304" pitchFamily="18" charset="0"/>
              </a:rPr>
              <a:t>konkrete historische Beschreibung</a:t>
            </a:r>
            <a:br>
              <a:rPr lang="de-DE" altLang="de-DE" b="1" dirty="0">
                <a:cs typeface="Times New Roman" panose="02020603050405020304" pitchFamily="18" charset="0"/>
              </a:rPr>
            </a:br>
            <a:r>
              <a:rPr lang="de-DE" altLang="de-DE" sz="2400" dirty="0">
                <a:cs typeface="Arial" panose="020B0604020202020204" pitchFamily="34" charset="0"/>
              </a:rPr>
              <a:t>Der 18. Brumaire des Louis Bonaparte (1852)</a:t>
            </a:r>
          </a:p>
        </p:txBody>
      </p:sp>
      <p:sp>
        <p:nvSpPr>
          <p:cNvPr id="59395" name="Rectangle 3">
            <a:extLst>
              <a:ext uri="{FF2B5EF4-FFF2-40B4-BE49-F238E27FC236}">
                <a16:creationId xmlns:a16="http://schemas.microsoft.com/office/drawing/2014/main" id="{77A812FB-AD0C-4C73-B080-F11E0AE272A6}"/>
              </a:ext>
            </a:extLst>
          </p:cNvPr>
          <p:cNvSpPr>
            <a:spLocks noGrp="1" noChangeArrowheads="1"/>
          </p:cNvSpPr>
          <p:nvPr>
            <p:ph type="body" idx="1"/>
          </p:nvPr>
        </p:nvSpPr>
        <p:spPr>
          <a:xfrm>
            <a:off x="685800" y="1828800"/>
            <a:ext cx="7772400" cy="4038600"/>
          </a:xfrm>
        </p:spPr>
        <p:txBody>
          <a:bodyPr/>
          <a:lstStyle/>
          <a:p>
            <a:pPr marL="1588" indent="-1588">
              <a:buFontTx/>
              <a:buNone/>
            </a:pPr>
            <a:r>
              <a:rPr lang="de-DE" altLang="de-DE" sz="1600" dirty="0">
                <a:cs typeface="Times New Roman" panose="02020603050405020304" pitchFamily="18" charset="0"/>
              </a:rPr>
              <a:t>„Die Parzellenbauern bilden eine ungeheure Masse, deren Glieder in gleicher Situation leben, aber ohne in mannigfache Beziehung zueinander zu treten. Ihre Produktionsweise isoliert sie voneinander, statt sie in wechselseitigen Verkehr zu bringen. ... Die Parzelle, der Bauer und die Familie; daneben eine andre Parzelle, ein andrer Bauer und eine andre Familie. Ein Schock davon macht ein Dorf, und ein Schock von Dörfern macht ein Department. So wird die große Masse der französischen Nation gebildet durch einfache Addition gleichnamiger Größen, wie etwa ein Sack von Kartoffeln einen Kartoffelsack bildet. Insofern Millionen von Familien unter ökonomischen Existenzbedingungen leben, die ihre Lebensweise, ihre Interessen und ihre Bildung von denen der andern Klassen trennen und ihnen feindlich gegenüberstellen, </a:t>
            </a:r>
            <a:r>
              <a:rPr lang="de-DE" altLang="de-DE" sz="1600" b="1" dirty="0">
                <a:cs typeface="Times New Roman" panose="02020603050405020304" pitchFamily="18" charset="0"/>
              </a:rPr>
              <a:t>bilden sie eine Klasse</a:t>
            </a:r>
            <a:r>
              <a:rPr lang="de-DE" altLang="de-DE" sz="1600" dirty="0">
                <a:cs typeface="Times New Roman" panose="02020603050405020304" pitchFamily="18" charset="0"/>
              </a:rPr>
              <a:t>. Insofern ein nur lokaler Zusammenhang unter den Parzellenbauern besteht, die </a:t>
            </a:r>
            <a:r>
              <a:rPr lang="de-DE" altLang="de-DE" sz="1600" dirty="0" err="1">
                <a:cs typeface="Times New Roman" panose="02020603050405020304" pitchFamily="18" charset="0"/>
              </a:rPr>
              <a:t>Dieselbigkeit</a:t>
            </a:r>
            <a:r>
              <a:rPr lang="de-DE" altLang="de-DE" sz="1600" dirty="0">
                <a:cs typeface="Times New Roman" panose="02020603050405020304" pitchFamily="18" charset="0"/>
              </a:rPr>
              <a:t> ihrer Interessen keine Gemeinsamkeit, keine nationale Verbindung und keine politische Organisation unter ihnen erzeugt, </a:t>
            </a:r>
            <a:r>
              <a:rPr lang="de-DE" altLang="de-DE" sz="1600" b="1" dirty="0">
                <a:cs typeface="Times New Roman" panose="02020603050405020304" pitchFamily="18" charset="0"/>
              </a:rPr>
              <a:t>bilden sie keine Klasse</a:t>
            </a:r>
            <a:r>
              <a:rPr lang="de-DE" altLang="de-DE" sz="1600" dirty="0">
                <a:cs typeface="Times New Roman" panose="02020603050405020304" pitchFamily="18" charset="0"/>
              </a:rPr>
              <a:t>. Sie sind daher unfähig, ihre Klasseninteressen im eigenen Namen ... geltend zu machen. Sie können sich nicht vertreten, sie müssen vertreten werden.“</a:t>
            </a:r>
            <a:endParaRPr lang="de-DE" altLang="de-DE"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a:extLst>
              <a:ext uri="{FF2B5EF4-FFF2-40B4-BE49-F238E27FC236}">
                <a16:creationId xmlns:a16="http://schemas.microsoft.com/office/drawing/2014/main" id="{AF822E6A-A27C-4533-82A7-DE034F35D75C}"/>
              </a:ext>
            </a:extLst>
          </p:cNvPr>
          <p:cNvSpPr>
            <a:spLocks noGrp="1" noChangeArrowheads="1"/>
          </p:cNvSpPr>
          <p:nvPr>
            <p:ph type="title"/>
          </p:nvPr>
        </p:nvSpPr>
        <p:spPr>
          <a:xfrm>
            <a:off x="685800" y="457200"/>
            <a:ext cx="7772400" cy="1447800"/>
          </a:xfrm>
        </p:spPr>
        <p:txBody>
          <a:bodyPr/>
          <a:lstStyle/>
          <a:p>
            <a:r>
              <a:rPr lang="de-DE" altLang="de-DE" b="1" dirty="0">
                <a:cs typeface="Times New Roman" panose="02020603050405020304" pitchFamily="18" charset="0"/>
              </a:rPr>
              <a:t>Klassenverhältnisse als </a:t>
            </a:r>
            <a:r>
              <a:rPr lang="de-DE" altLang="de-DE" b="1" i="1" dirty="0">
                <a:cs typeface="Times New Roman" panose="02020603050405020304" pitchFamily="18" charset="0"/>
              </a:rPr>
              <a:t>primärer</a:t>
            </a:r>
            <a:r>
              <a:rPr lang="de-DE" altLang="de-DE" b="1" dirty="0">
                <a:cs typeface="Times New Roman" panose="02020603050405020304" pitchFamily="18" charset="0"/>
              </a:rPr>
              <a:t> Erklärungsgrund</a:t>
            </a:r>
          </a:p>
        </p:txBody>
      </p:sp>
      <p:sp>
        <p:nvSpPr>
          <p:cNvPr id="62467" name="Rectangle 1027">
            <a:extLst>
              <a:ext uri="{FF2B5EF4-FFF2-40B4-BE49-F238E27FC236}">
                <a16:creationId xmlns:a16="http://schemas.microsoft.com/office/drawing/2014/main" id="{45BA221E-B6D7-4ED3-957D-9A960C2A29CC}"/>
              </a:ext>
            </a:extLst>
          </p:cNvPr>
          <p:cNvSpPr>
            <a:spLocks noGrp="1" noChangeArrowheads="1"/>
          </p:cNvSpPr>
          <p:nvPr>
            <p:ph type="body" idx="1"/>
          </p:nvPr>
        </p:nvSpPr>
        <p:spPr>
          <a:xfrm>
            <a:off x="685800" y="2286000"/>
            <a:ext cx="7772400" cy="3581400"/>
          </a:xfrm>
        </p:spPr>
        <p:txBody>
          <a:bodyPr anchor="ctr"/>
          <a:lstStyle/>
          <a:p>
            <a:pPr marL="288925" indent="-288925">
              <a:lnSpc>
                <a:spcPct val="90000"/>
              </a:lnSpc>
            </a:pPr>
            <a:r>
              <a:rPr lang="de-DE" altLang="de-DE" sz="2000" dirty="0">
                <a:cs typeface="Times New Roman" panose="02020603050405020304" pitchFamily="18" charset="0"/>
              </a:rPr>
              <a:t>Marxistische Klassenanalysen gehen davon aus, dass „Klassenverhältnisse </a:t>
            </a:r>
            <a:r>
              <a:rPr lang="de-DE" altLang="de-DE" sz="2000" i="1" dirty="0">
                <a:cs typeface="Times New Roman" panose="02020603050405020304" pitchFamily="18" charset="0"/>
              </a:rPr>
              <a:t>der primäre</a:t>
            </a:r>
            <a:r>
              <a:rPr lang="de-DE" altLang="de-DE" sz="2000" dirty="0">
                <a:cs typeface="Times New Roman" panose="02020603050405020304" pitchFamily="18" charset="0"/>
              </a:rPr>
              <a:t> oder doch </a:t>
            </a:r>
            <a:r>
              <a:rPr lang="de-DE" altLang="de-DE" sz="2000" i="1" dirty="0">
                <a:cs typeface="Times New Roman" panose="02020603050405020304" pitchFamily="18" charset="0"/>
              </a:rPr>
              <a:t>ein primärer</a:t>
            </a:r>
            <a:r>
              <a:rPr lang="de-DE" altLang="de-DE" sz="2000" dirty="0">
                <a:cs typeface="Times New Roman" panose="02020603050405020304" pitchFamily="18" charset="0"/>
              </a:rPr>
              <a:t> Erklärungsgrund für die Sozialstruktur und die Entwicklungsdynamik der untersuchten Gesellschaften sind“. </a:t>
            </a:r>
          </a:p>
          <a:p>
            <a:pPr marL="288925" indent="-288925">
              <a:lnSpc>
                <a:spcPct val="90000"/>
              </a:lnSpc>
            </a:pPr>
            <a:r>
              <a:rPr lang="de-DE" altLang="de-DE" sz="2000" dirty="0">
                <a:cs typeface="Times New Roman" panose="02020603050405020304" pitchFamily="18" charset="0"/>
              </a:rPr>
              <a:t>Dies muss keineswegs bedeuten, dass sie „der </a:t>
            </a:r>
            <a:r>
              <a:rPr lang="de-DE" altLang="de-DE" sz="2000" i="1" dirty="0">
                <a:cs typeface="Times New Roman" panose="02020603050405020304" pitchFamily="18" charset="0"/>
              </a:rPr>
              <a:t>einzige</a:t>
            </a:r>
            <a:r>
              <a:rPr lang="de-DE" altLang="de-DE" sz="2000" dirty="0">
                <a:cs typeface="Times New Roman" panose="02020603050405020304" pitchFamily="18" charset="0"/>
              </a:rPr>
              <a:t> oder auch nur der immer und überall </a:t>
            </a:r>
            <a:r>
              <a:rPr lang="de-DE" altLang="de-DE" sz="2000" i="1" dirty="0">
                <a:cs typeface="Times New Roman" panose="02020603050405020304" pitchFamily="18" charset="0"/>
              </a:rPr>
              <a:t>dominante</a:t>
            </a:r>
            <a:r>
              <a:rPr lang="de-DE" altLang="de-DE" sz="2000" dirty="0">
                <a:cs typeface="Times New Roman" panose="02020603050405020304" pitchFamily="18" charset="0"/>
              </a:rPr>
              <a:t> Erklärungsgrund sein </a:t>
            </a:r>
            <a:r>
              <a:rPr lang="de-DE" altLang="de-DE" sz="2000" dirty="0" err="1">
                <a:cs typeface="Times New Roman" panose="02020603050405020304" pitchFamily="18" charset="0"/>
              </a:rPr>
              <a:t>müßten</a:t>
            </a:r>
            <a:r>
              <a:rPr lang="de-DE" altLang="de-DE" sz="2000" dirty="0">
                <a:cs typeface="Times New Roman" panose="02020603050405020304" pitchFamily="18" charset="0"/>
              </a:rPr>
              <a:t>“. (Albert </a:t>
            </a:r>
            <a:r>
              <a:rPr lang="de-DE" altLang="de-DE" sz="2000" dirty="0" err="1">
                <a:cs typeface="Times New Roman" panose="02020603050405020304" pitchFamily="18" charset="0"/>
              </a:rPr>
              <a:t>Benschop</a:t>
            </a:r>
            <a:r>
              <a:rPr lang="de-DE" altLang="de-DE" sz="2000" dirty="0">
                <a:cs typeface="Times New Roman" panose="02020603050405020304" pitchFamily="18" charset="0"/>
              </a:rPr>
              <a:t> / Michael </a:t>
            </a:r>
            <a:r>
              <a:rPr lang="de-DE" altLang="de-DE" sz="2000" dirty="0" err="1">
                <a:cs typeface="Times New Roman" panose="02020603050405020304" pitchFamily="18" charset="0"/>
              </a:rPr>
              <a:t>Krätke</a:t>
            </a:r>
            <a:r>
              <a:rPr lang="de-DE" altLang="de-DE" sz="2000" dirty="0">
                <a:cs typeface="Times New Roman" panose="02020603050405020304" pitchFamily="18" charset="0"/>
              </a:rPr>
              <a:t> / Veit Bader) </a:t>
            </a:r>
          </a:p>
          <a:p>
            <a:pPr marL="288925" indent="-288925">
              <a:lnSpc>
                <a:spcPct val="90000"/>
              </a:lnSpc>
            </a:pPr>
            <a:r>
              <a:rPr lang="de-DE" altLang="de-DE" sz="2000" dirty="0">
                <a:cs typeface="Times New Roman" panose="02020603050405020304" pitchFamily="18" charset="0"/>
              </a:rPr>
              <a:t>Anderen strukturellen Gegebenheiten und persönlichen Faktoren (Beschäftigungsdauer, Lebensalter, Geschlecht, Ethnie etc.) wird eine Bedeutung also nicht abgesprochen, sie gelten jedoch im Allgemeinen eher als nachrangig und stehen nicht im Zentrum der klassentheoretischen Analyse.</a:t>
            </a:r>
            <a:r>
              <a:rPr lang="de-DE" altLang="de-DE" sz="200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975B7D7B-E326-451F-B6D9-BF223B33534D}"/>
              </a:ext>
            </a:extLst>
          </p:cNvPr>
          <p:cNvSpPr>
            <a:spLocks noGrp="1" noChangeArrowheads="1"/>
          </p:cNvSpPr>
          <p:nvPr>
            <p:ph type="body" idx="1"/>
          </p:nvPr>
        </p:nvSpPr>
        <p:spPr>
          <a:xfrm>
            <a:off x="685800" y="1524000"/>
            <a:ext cx="7772400" cy="4343400"/>
          </a:xfrm>
        </p:spPr>
        <p:txBody>
          <a:bodyPr/>
          <a:lstStyle/>
          <a:p>
            <a:pPr>
              <a:spcBef>
                <a:spcPct val="50000"/>
              </a:spcBef>
              <a:buFontTx/>
              <a:buNone/>
              <a:tabLst>
                <a:tab pos="2282825" algn="l"/>
              </a:tabLst>
            </a:pPr>
            <a:r>
              <a:rPr lang="de-DE" altLang="de-DE" sz="3200"/>
              <a:t>Edward P. Thompson</a:t>
            </a:r>
          </a:p>
          <a:p>
            <a:pPr>
              <a:buFontTx/>
              <a:buNone/>
              <a:tabLst>
                <a:tab pos="2282825" algn="l"/>
              </a:tabLst>
            </a:pPr>
            <a:r>
              <a:rPr lang="de-DE" altLang="de-DE" sz="2000">
                <a:cs typeface="Times New Roman" panose="02020603050405020304" pitchFamily="18" charset="0"/>
              </a:rPr>
              <a:t>1924 – 1993, engl. Sozialhistoriker</a:t>
            </a:r>
          </a:p>
          <a:p>
            <a:pPr>
              <a:buFontTx/>
              <a:buNone/>
              <a:tabLst>
                <a:tab pos="2282825" algn="l"/>
              </a:tabLst>
            </a:pPr>
            <a:r>
              <a:rPr lang="de-DE" altLang="de-DE" sz="2000">
                <a:cs typeface="Times New Roman" panose="02020603050405020304" pitchFamily="18" charset="0"/>
              </a:rPr>
              <a:t>The Making of the english working Class (1963)</a:t>
            </a:r>
            <a:endParaRPr lang="de-DE" altLang="de-DE" sz="2000"/>
          </a:p>
          <a:p>
            <a:pPr>
              <a:spcBef>
                <a:spcPct val="50000"/>
              </a:spcBef>
              <a:buFontTx/>
              <a:buNone/>
              <a:tabLst>
                <a:tab pos="2282825" algn="l"/>
              </a:tabLst>
            </a:pPr>
            <a:endParaRPr lang="de-DE" altLang="de-DE" sz="3200"/>
          </a:p>
          <a:p>
            <a:pPr>
              <a:spcBef>
                <a:spcPct val="50000"/>
              </a:spcBef>
              <a:buFontTx/>
              <a:buNone/>
              <a:tabLst>
                <a:tab pos="2282825" algn="l"/>
              </a:tabLst>
            </a:pPr>
            <a:r>
              <a:rPr lang="de-DE" altLang="de-DE" sz="3200"/>
              <a:t>		Erik Olin Wright</a:t>
            </a:r>
          </a:p>
          <a:p>
            <a:pPr>
              <a:buFontTx/>
              <a:buNone/>
              <a:tabLst>
                <a:tab pos="2282825" algn="l"/>
              </a:tabLst>
            </a:pPr>
            <a:r>
              <a:rPr lang="de-DE" altLang="de-DE" sz="2000"/>
              <a:t>		* 1947, us-amerikanischer Soziologe</a:t>
            </a:r>
          </a:p>
          <a:p>
            <a:pPr>
              <a:buFontTx/>
              <a:buNone/>
              <a:tabLst>
                <a:tab pos="2282825" algn="l"/>
              </a:tabLst>
            </a:pPr>
            <a:r>
              <a:rPr lang="de-DE" altLang="de-DE" sz="2000"/>
              <a:t>		Classes (1985)</a:t>
            </a:r>
          </a:p>
          <a:p>
            <a:pPr>
              <a:buFontTx/>
              <a:buNone/>
              <a:tabLst>
                <a:tab pos="2282825" algn="l"/>
              </a:tabLst>
            </a:pPr>
            <a:r>
              <a:rPr lang="de-DE" altLang="de-DE" sz="2000"/>
              <a:t>		http://www.ssc.wisc.edu/~wright/</a:t>
            </a:r>
          </a:p>
        </p:txBody>
      </p:sp>
      <p:pic>
        <p:nvPicPr>
          <p:cNvPr id="46084" name="Picture 4" descr="D:\Eigene Dateien\Kulturverein\Bildung\SoFoR Seminar 2005\thompson.jpg">
            <a:extLst>
              <a:ext uri="{FF2B5EF4-FFF2-40B4-BE49-F238E27FC236}">
                <a16:creationId xmlns:a16="http://schemas.microsoft.com/office/drawing/2014/main" id="{F27A4A35-2C52-415A-B806-7040CA286B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514475"/>
            <a:ext cx="1766888" cy="2524125"/>
          </a:xfrm>
          <a:prstGeom prst="rect">
            <a:avLst/>
          </a:prstGeom>
          <a:noFill/>
          <a:extLst>
            <a:ext uri="{909E8E84-426E-40DD-AFC4-6F175D3DCCD1}">
              <a14:hiddenFill xmlns:a14="http://schemas.microsoft.com/office/drawing/2010/main">
                <a:solidFill>
                  <a:srgbClr val="FFFFFF"/>
                </a:solidFill>
              </a14:hiddenFill>
            </a:ext>
          </a:extLst>
        </p:spPr>
      </p:pic>
      <p:pic>
        <p:nvPicPr>
          <p:cNvPr id="46085" name="Picture 5" descr="D:\Eigene Dateien\Klassentheorie\wright.jpg">
            <a:extLst>
              <a:ext uri="{FF2B5EF4-FFF2-40B4-BE49-F238E27FC236}">
                <a16:creationId xmlns:a16="http://schemas.microsoft.com/office/drawing/2014/main" id="{A2385D1B-8FA1-401D-BF4F-97E6AF9E22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886200"/>
            <a:ext cx="2159000" cy="1946275"/>
          </a:xfrm>
          <a:prstGeom prst="rect">
            <a:avLst/>
          </a:prstGeom>
          <a:noFill/>
          <a:extLst>
            <a:ext uri="{909E8E84-426E-40DD-AFC4-6F175D3DCCD1}">
              <a14:hiddenFill xmlns:a14="http://schemas.microsoft.com/office/drawing/2010/main">
                <a:solidFill>
                  <a:srgbClr val="FFFFFF"/>
                </a:solidFill>
              </a14:hiddenFill>
            </a:ext>
          </a:extLst>
        </p:spPr>
      </p:pic>
      <p:sp>
        <p:nvSpPr>
          <p:cNvPr id="46082" name="Rectangle 2">
            <a:extLst>
              <a:ext uri="{FF2B5EF4-FFF2-40B4-BE49-F238E27FC236}">
                <a16:creationId xmlns:a16="http://schemas.microsoft.com/office/drawing/2014/main" id="{71BB7413-5E67-460B-B1C8-1911F5525579}"/>
              </a:ext>
            </a:extLst>
          </p:cNvPr>
          <p:cNvSpPr>
            <a:spLocks noGrp="1" noChangeArrowheads="1"/>
          </p:cNvSpPr>
          <p:nvPr>
            <p:ph type="title"/>
          </p:nvPr>
        </p:nvSpPr>
        <p:spPr>
          <a:xfrm>
            <a:off x="685800" y="457200"/>
            <a:ext cx="7772400" cy="762000"/>
          </a:xfrm>
        </p:spPr>
        <p:txBody>
          <a:bodyPr/>
          <a:lstStyle/>
          <a:p>
            <a:r>
              <a:rPr lang="de-DE" altLang="de-DE" b="1"/>
              <a:t>Marxistische Klassentheorien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CBA9CF9-34A7-4C24-BE73-7A7C21AE1A73}"/>
              </a:ext>
            </a:extLst>
          </p:cNvPr>
          <p:cNvSpPr>
            <a:spLocks noGrp="1" noChangeArrowheads="1"/>
          </p:cNvSpPr>
          <p:nvPr>
            <p:ph type="title"/>
          </p:nvPr>
        </p:nvSpPr>
        <p:spPr>
          <a:xfrm>
            <a:off x="685800" y="457200"/>
            <a:ext cx="7772400" cy="1079500"/>
          </a:xfrm>
        </p:spPr>
        <p:txBody>
          <a:bodyPr/>
          <a:lstStyle/>
          <a:p>
            <a:r>
              <a:rPr lang="de-DE" altLang="de-DE" b="1" dirty="0">
                <a:cs typeface="Times New Roman" panose="02020603050405020304" pitchFamily="18" charset="0"/>
              </a:rPr>
              <a:t>Edward P. Thompson</a:t>
            </a:r>
          </a:p>
        </p:txBody>
      </p:sp>
      <p:sp>
        <p:nvSpPr>
          <p:cNvPr id="47107" name="Rectangle 3">
            <a:extLst>
              <a:ext uri="{FF2B5EF4-FFF2-40B4-BE49-F238E27FC236}">
                <a16:creationId xmlns:a16="http://schemas.microsoft.com/office/drawing/2014/main" id="{13C31F47-148A-4E19-A5B8-CD8B9A3491A7}"/>
              </a:ext>
            </a:extLst>
          </p:cNvPr>
          <p:cNvSpPr>
            <a:spLocks noGrp="1" noChangeArrowheads="1"/>
          </p:cNvSpPr>
          <p:nvPr>
            <p:ph type="body" idx="1"/>
          </p:nvPr>
        </p:nvSpPr>
        <p:spPr>
          <a:xfrm>
            <a:off x="685800" y="1772816"/>
            <a:ext cx="7772400" cy="4094584"/>
          </a:xfrm>
        </p:spPr>
        <p:txBody>
          <a:bodyPr anchor="ctr"/>
          <a:lstStyle/>
          <a:p>
            <a:pPr marL="0" indent="0">
              <a:buNone/>
            </a:pPr>
            <a:r>
              <a:rPr lang="de-DE" altLang="de-DE" dirty="0">
                <a:cs typeface="Times New Roman" panose="02020603050405020304" pitchFamily="18" charset="0"/>
              </a:rPr>
              <a:t>Textarbeit zu folgenden Fragen:</a:t>
            </a:r>
          </a:p>
          <a:p>
            <a:r>
              <a:rPr lang="de-DE" dirty="0"/>
              <a:t>Wie definiert Thompson „Klasse“?</a:t>
            </a:r>
          </a:p>
          <a:p>
            <a:r>
              <a:rPr lang="de-DE" dirty="0"/>
              <a:t>Warum spricht er mit Bezug auf die englische Arbeiterklasse von „Making </a:t>
            </a:r>
            <a:r>
              <a:rPr lang="de-DE" dirty="0" err="1"/>
              <a:t>of</a:t>
            </a:r>
            <a:r>
              <a:rPr lang="de-DE" dirty="0"/>
              <a:t>“?</a:t>
            </a:r>
          </a:p>
          <a:p>
            <a:r>
              <a:rPr lang="de-DE" dirty="0"/>
              <a:t>Kann eine Klasse unabhängig von anderen Klassen bestehen? Wie begründet er seine Position?</a:t>
            </a:r>
          </a:p>
          <a:p>
            <a:r>
              <a:rPr lang="de-DE" dirty="0"/>
              <a:t>Erläutert die Begriffe „Klassenerfahrung“ und „Klassenbewusstsein“.</a:t>
            </a:r>
          </a:p>
          <a:p>
            <a:r>
              <a:rPr lang="de-DE" dirty="0"/>
              <a:t>Welche Kritik äußert Thompson an alternativen Vorstellungen von „Klasse“?</a:t>
            </a:r>
            <a:endParaRPr lang="de-DE" altLang="de-D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97CFACFA-236E-442B-8CCA-596663D5370C}"/>
              </a:ext>
            </a:extLst>
          </p:cNvPr>
          <p:cNvSpPr>
            <a:spLocks noGrp="1" noChangeArrowheads="1"/>
          </p:cNvSpPr>
          <p:nvPr>
            <p:ph type="title"/>
          </p:nvPr>
        </p:nvSpPr>
        <p:spPr>
          <a:xfrm>
            <a:off x="685800" y="457200"/>
            <a:ext cx="7772400" cy="1079500"/>
          </a:xfrm>
        </p:spPr>
        <p:txBody>
          <a:bodyPr/>
          <a:lstStyle/>
          <a:p>
            <a:r>
              <a:rPr lang="de-DE" altLang="de-DE" b="1"/>
              <a:t>Erik Olin Wright</a:t>
            </a:r>
          </a:p>
        </p:txBody>
      </p:sp>
      <p:sp>
        <p:nvSpPr>
          <p:cNvPr id="50179" name="Rectangle 3">
            <a:extLst>
              <a:ext uri="{FF2B5EF4-FFF2-40B4-BE49-F238E27FC236}">
                <a16:creationId xmlns:a16="http://schemas.microsoft.com/office/drawing/2014/main" id="{1D743E80-8895-4452-BC22-55366DAC18A6}"/>
              </a:ext>
            </a:extLst>
          </p:cNvPr>
          <p:cNvSpPr>
            <a:spLocks noGrp="1" noChangeArrowheads="1"/>
          </p:cNvSpPr>
          <p:nvPr>
            <p:ph type="body" idx="1"/>
          </p:nvPr>
        </p:nvSpPr>
        <p:spPr>
          <a:xfrm>
            <a:off x="685800" y="1772816"/>
            <a:ext cx="7772400" cy="4094584"/>
          </a:xfrm>
        </p:spPr>
        <p:txBody>
          <a:bodyPr anchor="ctr"/>
          <a:lstStyle/>
          <a:p>
            <a:r>
              <a:rPr lang="de-DE" altLang="de-DE" dirty="0">
                <a:cs typeface="Times New Roman" panose="02020603050405020304" pitchFamily="18" charset="0"/>
              </a:rPr>
              <a:t>International vergleichendes Projekt zu Klassenstrukturen und -bewusstsein auf Grundlage eines von Wright entwickelten Klassenstrukturmodells.</a:t>
            </a:r>
          </a:p>
          <a:p>
            <a:pPr>
              <a:buFontTx/>
              <a:buNone/>
            </a:pPr>
            <a:r>
              <a:rPr lang="de-DE" altLang="de-DE" sz="2000" dirty="0">
                <a:cs typeface="Times New Roman" panose="02020603050405020304" pitchFamily="18" charset="0"/>
              </a:rPr>
              <a:t>	Für Deutschland: </a:t>
            </a:r>
            <a:r>
              <a:rPr lang="de-DE" altLang="de-DE" sz="2000" dirty="0">
                <a:cs typeface="Arial" panose="020B0604020202020204" pitchFamily="34" charset="0"/>
              </a:rPr>
              <a:t>Erbslöh, Barbara / u.a.: Ende der Klassengesellschaft?, Regensburg: Transfer Verlag, 1990.</a:t>
            </a:r>
          </a:p>
          <a:p>
            <a:r>
              <a:rPr lang="de-DE" altLang="de-DE" dirty="0">
                <a:cs typeface="Times New Roman" panose="02020603050405020304" pitchFamily="18" charset="0"/>
              </a:rPr>
              <a:t>Beispiel für das Bemühungen, die Kluft zwischen einer abstrakten Klassenstrukturanalyse auf der Ebene der Produktionsweise und einer konkreten Klassenanalyse auf der Ebene der kollektiven Akteure zu überbrücken.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97CFACFA-236E-442B-8CCA-596663D5370C}"/>
              </a:ext>
            </a:extLst>
          </p:cNvPr>
          <p:cNvSpPr>
            <a:spLocks noGrp="1" noChangeArrowheads="1"/>
          </p:cNvSpPr>
          <p:nvPr>
            <p:ph type="title"/>
          </p:nvPr>
        </p:nvSpPr>
        <p:spPr>
          <a:xfrm>
            <a:off x="685800" y="457200"/>
            <a:ext cx="7772400" cy="1079500"/>
          </a:xfrm>
        </p:spPr>
        <p:txBody>
          <a:bodyPr/>
          <a:lstStyle/>
          <a:p>
            <a:r>
              <a:rPr lang="de-DE" altLang="de-DE" b="1"/>
              <a:t>Erik Olin Wright</a:t>
            </a:r>
          </a:p>
        </p:txBody>
      </p:sp>
      <p:pic>
        <p:nvPicPr>
          <p:cNvPr id="4" name="Grafik 3" descr="Wright fig 1 model of determination.tif"/>
          <p:cNvPicPr>
            <a:picLocks noChangeAspect="1"/>
          </p:cNvPicPr>
          <p:nvPr/>
        </p:nvPicPr>
        <p:blipFill>
          <a:blip r:embed="rId2" cstate="print"/>
          <a:stretch>
            <a:fillRect/>
          </a:stretch>
        </p:blipFill>
        <p:spPr>
          <a:xfrm>
            <a:off x="1907704" y="1628800"/>
            <a:ext cx="5328592" cy="427836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wright">
            <a:extLst>
              <a:ext uri="{FF2B5EF4-FFF2-40B4-BE49-F238E27FC236}">
                <a16:creationId xmlns:a16="http://schemas.microsoft.com/office/drawing/2014/main" id="{31418CC9-EE3A-4CFC-8124-CF208A4731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8411"/>
          <a:stretch>
            <a:fillRect/>
          </a:stretch>
        </p:blipFill>
        <p:spPr bwMode="auto">
          <a:xfrm>
            <a:off x="169863" y="1981200"/>
            <a:ext cx="8745537" cy="3376613"/>
          </a:xfrm>
          <a:prstGeom prst="rect">
            <a:avLst/>
          </a:prstGeom>
          <a:noFill/>
          <a:extLst>
            <a:ext uri="{909E8E84-426E-40DD-AFC4-6F175D3DCCD1}">
              <a14:hiddenFill xmlns:a14="http://schemas.microsoft.com/office/drawing/2010/main">
                <a:solidFill>
                  <a:srgbClr val="FFFFFF"/>
                </a:solidFill>
              </a14:hiddenFill>
            </a:ext>
          </a:extLst>
        </p:spPr>
      </p:pic>
      <p:sp>
        <p:nvSpPr>
          <p:cNvPr id="52229" name="Rectangle 5">
            <a:extLst>
              <a:ext uri="{FF2B5EF4-FFF2-40B4-BE49-F238E27FC236}">
                <a16:creationId xmlns:a16="http://schemas.microsoft.com/office/drawing/2014/main" id="{7D46889F-CDC0-435A-8A7C-9A120881EE38}"/>
              </a:ext>
            </a:extLst>
          </p:cNvPr>
          <p:cNvSpPr>
            <a:spLocks noChangeArrowheads="1"/>
          </p:cNvSpPr>
          <p:nvPr/>
        </p:nvSpPr>
        <p:spPr bwMode="auto">
          <a:xfrm>
            <a:off x="1876425"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2231" name="Rectangle 7">
            <a:extLst>
              <a:ext uri="{FF2B5EF4-FFF2-40B4-BE49-F238E27FC236}">
                <a16:creationId xmlns:a16="http://schemas.microsoft.com/office/drawing/2014/main" id="{65653A42-E6C9-4C49-BE82-1F1BA737A0FC}"/>
              </a:ext>
            </a:extLst>
          </p:cNvPr>
          <p:cNvSpPr>
            <a:spLocks noChangeArrowheads="1"/>
          </p:cNvSpPr>
          <p:nvPr/>
        </p:nvSpPr>
        <p:spPr bwMode="auto">
          <a:xfrm>
            <a:off x="609600" y="5715000"/>
            <a:ext cx="7848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200">
                <a:latin typeface="Arial" panose="020B0604020202020204" pitchFamily="34" charset="0"/>
                <a:cs typeface="Times New Roman" panose="02020603050405020304" pitchFamily="18" charset="0"/>
              </a:rPr>
              <a:t>Quelle: Wright, Classes, 1985: 88.</a:t>
            </a:r>
            <a:r>
              <a:rPr lang="de-DE" altLang="de-DE" sz="1200">
                <a:latin typeface="Arial" panose="020B0604020202020204" pitchFamily="34" charset="0"/>
              </a:rPr>
              <a:t> </a:t>
            </a:r>
          </a:p>
        </p:txBody>
      </p:sp>
      <p:sp>
        <p:nvSpPr>
          <p:cNvPr id="52233" name="Rectangle 9">
            <a:extLst>
              <a:ext uri="{FF2B5EF4-FFF2-40B4-BE49-F238E27FC236}">
                <a16:creationId xmlns:a16="http://schemas.microsoft.com/office/drawing/2014/main" id="{049B3279-2CFE-4113-8B5A-D795B7001F87}"/>
              </a:ext>
            </a:extLst>
          </p:cNvPr>
          <p:cNvSpPr>
            <a:spLocks noGrp="1" noChangeArrowheads="1"/>
          </p:cNvSpPr>
          <p:nvPr>
            <p:ph type="title"/>
          </p:nvPr>
        </p:nvSpPr>
        <p:spPr>
          <a:xfrm>
            <a:off x="685800" y="457200"/>
            <a:ext cx="7772400" cy="990600"/>
          </a:xfrm>
          <a:ln/>
        </p:spPr>
        <p:txBody>
          <a:bodyPr/>
          <a:lstStyle/>
          <a:p>
            <a:r>
              <a:rPr lang="de-DE" altLang="de-DE" b="1"/>
              <a:t>Klassenstrukturmodell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D29C916-1BC6-44E6-9DF6-CD7D97E0B502}"/>
              </a:ext>
            </a:extLst>
          </p:cNvPr>
          <p:cNvSpPr>
            <a:spLocks noGrp="1" noChangeArrowheads="1"/>
          </p:cNvSpPr>
          <p:nvPr>
            <p:ph type="title"/>
          </p:nvPr>
        </p:nvSpPr>
        <p:spPr>
          <a:xfrm>
            <a:off x="685800" y="457200"/>
            <a:ext cx="7772400" cy="990600"/>
          </a:xfrm>
        </p:spPr>
        <p:txBody>
          <a:bodyPr/>
          <a:lstStyle/>
          <a:p>
            <a:r>
              <a:rPr lang="de-DE" altLang="de-DE" b="1"/>
              <a:t>Klassenstrukturmodell</a:t>
            </a:r>
          </a:p>
        </p:txBody>
      </p:sp>
      <p:sp>
        <p:nvSpPr>
          <p:cNvPr id="63491" name="Rectangle 3">
            <a:extLst>
              <a:ext uri="{FF2B5EF4-FFF2-40B4-BE49-F238E27FC236}">
                <a16:creationId xmlns:a16="http://schemas.microsoft.com/office/drawing/2014/main" id="{6691D701-628C-483A-92B6-30C006714B0A}"/>
              </a:ext>
            </a:extLst>
          </p:cNvPr>
          <p:cNvSpPr>
            <a:spLocks noGrp="1" noChangeArrowheads="1"/>
          </p:cNvSpPr>
          <p:nvPr>
            <p:ph type="body" idx="1"/>
          </p:nvPr>
        </p:nvSpPr>
        <p:spPr>
          <a:xfrm>
            <a:off x="685800" y="1676400"/>
            <a:ext cx="7772400" cy="4114800"/>
          </a:xfrm>
        </p:spPr>
        <p:txBody>
          <a:bodyPr/>
          <a:lstStyle/>
          <a:p>
            <a:pPr>
              <a:lnSpc>
                <a:spcPct val="90000"/>
              </a:lnSpc>
            </a:pPr>
            <a:r>
              <a:rPr lang="de-DE" altLang="de-DE" dirty="0">
                <a:cs typeface="Times New Roman" panose="02020603050405020304" pitchFamily="18" charset="0"/>
              </a:rPr>
              <a:t>Wright unterscheidet drei Sorten von Ressourcen: Produktionsmittelbesitz, Qualifikation und Organisation. </a:t>
            </a:r>
          </a:p>
          <a:p>
            <a:pPr>
              <a:lnSpc>
                <a:spcPct val="90000"/>
              </a:lnSpc>
            </a:pPr>
            <a:r>
              <a:rPr lang="de-DE" altLang="de-DE" dirty="0">
                <a:cs typeface="Times New Roman" panose="02020603050405020304" pitchFamily="18" charset="0"/>
              </a:rPr>
              <a:t>Der </a:t>
            </a:r>
            <a:r>
              <a:rPr lang="de-DE" altLang="de-DE" b="1" dirty="0">
                <a:cs typeface="Times New Roman" panose="02020603050405020304" pitchFamily="18" charset="0"/>
              </a:rPr>
              <a:t>Besitz an Produktionsmitteln</a:t>
            </a:r>
            <a:r>
              <a:rPr lang="de-DE" altLang="de-DE" dirty="0">
                <a:cs typeface="Times New Roman" panose="02020603050405020304" pitchFamily="18" charset="0"/>
              </a:rPr>
              <a:t> ist für ihn nach wie vor zentral. </a:t>
            </a:r>
          </a:p>
          <a:p>
            <a:pPr>
              <a:lnSpc>
                <a:spcPct val="90000"/>
              </a:lnSpc>
            </a:pPr>
            <a:r>
              <a:rPr lang="de-DE" altLang="de-DE" dirty="0">
                <a:cs typeface="Times New Roman" panose="02020603050405020304" pitchFamily="18" charset="0"/>
              </a:rPr>
              <a:t>Er berücksichtigt jedoch auch die Möglichkeit, „mittels </a:t>
            </a:r>
            <a:r>
              <a:rPr lang="de-DE" altLang="de-DE" b="1" dirty="0">
                <a:cs typeface="Times New Roman" panose="02020603050405020304" pitchFamily="18" charset="0"/>
              </a:rPr>
              <a:t>Qualifikations- und Organisationsressourcen</a:t>
            </a:r>
            <a:r>
              <a:rPr lang="de-DE" altLang="de-DE" dirty="0">
                <a:cs typeface="Times New Roman" panose="02020603050405020304" pitchFamily="18" charset="0"/>
              </a:rPr>
              <a:t> [...] einen privilegierten Anteil am gesellschaftlichen Produkt zu erhalten“.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D29C916-1BC6-44E6-9DF6-CD7D97E0B502}"/>
              </a:ext>
            </a:extLst>
          </p:cNvPr>
          <p:cNvSpPr>
            <a:spLocks noGrp="1" noChangeArrowheads="1"/>
          </p:cNvSpPr>
          <p:nvPr>
            <p:ph type="title"/>
          </p:nvPr>
        </p:nvSpPr>
        <p:spPr>
          <a:xfrm>
            <a:off x="685800" y="457200"/>
            <a:ext cx="7772400" cy="990600"/>
          </a:xfrm>
        </p:spPr>
        <p:txBody>
          <a:bodyPr/>
          <a:lstStyle/>
          <a:p>
            <a:r>
              <a:rPr lang="de-DE" altLang="de-DE" b="1"/>
              <a:t>Klassenstrukturmodell</a:t>
            </a:r>
          </a:p>
        </p:txBody>
      </p:sp>
      <p:sp>
        <p:nvSpPr>
          <p:cNvPr id="63491" name="Rectangle 3">
            <a:extLst>
              <a:ext uri="{FF2B5EF4-FFF2-40B4-BE49-F238E27FC236}">
                <a16:creationId xmlns:a16="http://schemas.microsoft.com/office/drawing/2014/main" id="{6691D701-628C-483A-92B6-30C006714B0A}"/>
              </a:ext>
            </a:extLst>
          </p:cNvPr>
          <p:cNvSpPr>
            <a:spLocks noGrp="1" noChangeArrowheads="1"/>
          </p:cNvSpPr>
          <p:nvPr>
            <p:ph type="body" idx="1"/>
          </p:nvPr>
        </p:nvSpPr>
        <p:spPr>
          <a:xfrm>
            <a:off x="685800" y="1676400"/>
            <a:ext cx="7772400" cy="4114800"/>
          </a:xfrm>
        </p:spPr>
        <p:txBody>
          <a:bodyPr/>
          <a:lstStyle/>
          <a:p>
            <a:pPr>
              <a:lnSpc>
                <a:spcPct val="90000"/>
              </a:lnSpc>
            </a:pPr>
            <a:r>
              <a:rPr lang="de-DE" altLang="de-DE" dirty="0">
                <a:cs typeface="Times New Roman" panose="02020603050405020304" pitchFamily="18" charset="0"/>
              </a:rPr>
              <a:t>Die Einteilung der drei </a:t>
            </a:r>
            <a:r>
              <a:rPr lang="de-DE" altLang="de-DE" b="1" dirty="0">
                <a:cs typeface="Times New Roman" panose="02020603050405020304" pitchFamily="18" charset="0"/>
              </a:rPr>
              <a:t>Qualifikationsstufen</a:t>
            </a:r>
            <a:r>
              <a:rPr lang="de-DE" altLang="de-DE" dirty="0">
                <a:cs typeface="Times New Roman" panose="02020603050405020304" pitchFamily="18" charset="0"/>
              </a:rPr>
              <a:t> fußt auf</a:t>
            </a:r>
          </a:p>
          <a:p>
            <a:pPr lvl="1">
              <a:lnSpc>
                <a:spcPct val="90000"/>
              </a:lnSpc>
            </a:pPr>
            <a:r>
              <a:rPr lang="de-DE" altLang="de-DE" sz="2400" dirty="0">
                <a:cs typeface="Times New Roman" panose="02020603050405020304" pitchFamily="18" charset="0"/>
              </a:rPr>
              <a:t>dem Bildungsabschluss und </a:t>
            </a:r>
          </a:p>
          <a:p>
            <a:pPr lvl="1">
              <a:lnSpc>
                <a:spcPct val="90000"/>
              </a:lnSpc>
            </a:pPr>
            <a:r>
              <a:rPr lang="de-DE" altLang="de-DE" sz="2400" dirty="0">
                <a:cs typeface="Times New Roman" panose="02020603050405020304" pitchFamily="18" charset="0"/>
              </a:rPr>
              <a:t>der aktuellen Tätigkeit; </a:t>
            </a:r>
          </a:p>
          <a:p>
            <a:pPr>
              <a:lnSpc>
                <a:spcPct val="90000"/>
              </a:lnSpc>
            </a:pPr>
            <a:r>
              <a:rPr lang="de-DE" altLang="de-DE" dirty="0">
                <a:cs typeface="Times New Roman" panose="02020603050405020304" pitchFamily="18" charset="0"/>
              </a:rPr>
              <a:t>die Einteilung der drei </a:t>
            </a:r>
            <a:r>
              <a:rPr lang="de-DE" altLang="de-DE" b="1" dirty="0">
                <a:cs typeface="Times New Roman" panose="02020603050405020304" pitchFamily="18" charset="0"/>
              </a:rPr>
              <a:t>Organisationsstufen</a:t>
            </a:r>
            <a:r>
              <a:rPr lang="de-DE" altLang="de-DE" dirty="0">
                <a:cs typeface="Times New Roman" panose="02020603050405020304" pitchFamily="18" charset="0"/>
              </a:rPr>
              <a:t> fußt auf</a:t>
            </a:r>
          </a:p>
          <a:p>
            <a:pPr lvl="1">
              <a:lnSpc>
                <a:spcPct val="90000"/>
              </a:lnSpc>
            </a:pPr>
            <a:r>
              <a:rPr lang="de-DE" altLang="de-DE" sz="2400" dirty="0">
                <a:cs typeface="Times New Roman" panose="02020603050405020304" pitchFamily="18" charset="0"/>
              </a:rPr>
              <a:t>dem Ausmaß der Entscheidungsbefugnis und </a:t>
            </a:r>
          </a:p>
          <a:p>
            <a:pPr lvl="1">
              <a:lnSpc>
                <a:spcPct val="90000"/>
              </a:lnSpc>
            </a:pPr>
            <a:r>
              <a:rPr lang="de-DE" altLang="de-DE" sz="2400" dirty="0">
                <a:cs typeface="Times New Roman" panose="02020603050405020304" pitchFamily="18" charset="0"/>
              </a:rPr>
              <a:t>der Zahl der Untergebenen. </a:t>
            </a:r>
          </a:p>
          <a:p>
            <a:pPr>
              <a:lnSpc>
                <a:spcPct val="90000"/>
              </a:lnSpc>
            </a:pPr>
            <a:r>
              <a:rPr lang="de-DE" altLang="de-DE" dirty="0">
                <a:cs typeface="Times New Roman" panose="02020603050405020304" pitchFamily="18" charset="0"/>
              </a:rPr>
              <a:t>Die unterschiedliche Verteilung dieser beiden Ressourcen führt zur Bildung mehrerer Klassenlagen von Arbeitnehmern, die die Ressourcen unterschiedlich kombinieren.</a:t>
            </a:r>
            <a:endParaRPr lang="de-DE" altLang="de-DE" dirty="0"/>
          </a:p>
        </p:txBody>
      </p:sp>
    </p:spTree>
    <p:extLst>
      <p:ext uri="{BB962C8B-B14F-4D97-AF65-F5344CB8AC3E}">
        <p14:creationId xmlns:p14="http://schemas.microsoft.com/office/powerpoint/2010/main" val="3749920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a:extLst>
              <a:ext uri="{FF2B5EF4-FFF2-40B4-BE49-F238E27FC236}">
                <a16:creationId xmlns:a16="http://schemas.microsoft.com/office/drawing/2014/main" id="{A1DC7EE6-217F-4142-B790-17033AD8FD57}"/>
              </a:ext>
            </a:extLst>
          </p:cNvPr>
          <p:cNvSpPr>
            <a:spLocks noGrp="1" noChangeArrowheads="1"/>
          </p:cNvSpPr>
          <p:nvPr>
            <p:ph type="title"/>
          </p:nvPr>
        </p:nvSpPr>
        <p:spPr>
          <a:xfrm>
            <a:off x="685800" y="609600"/>
            <a:ext cx="7772400" cy="900113"/>
          </a:xfrm>
          <a:ln/>
        </p:spPr>
        <p:txBody>
          <a:bodyPr/>
          <a:lstStyle/>
          <a:p>
            <a:r>
              <a:rPr lang="de-DE" altLang="de-DE"/>
              <a:t>Wie sieht heute die „Arbeiterklasse“ aus?</a:t>
            </a:r>
          </a:p>
        </p:txBody>
      </p:sp>
      <p:sp>
        <p:nvSpPr>
          <p:cNvPr id="69636" name="Rectangle 4">
            <a:extLst>
              <a:ext uri="{FF2B5EF4-FFF2-40B4-BE49-F238E27FC236}">
                <a16:creationId xmlns:a16="http://schemas.microsoft.com/office/drawing/2014/main" id="{3084BE86-98E6-4617-915B-9E4E8F2696B5}"/>
              </a:ext>
            </a:extLst>
          </p:cNvPr>
          <p:cNvSpPr>
            <a:spLocks noChangeArrowheads="1"/>
          </p:cNvSpPr>
          <p:nvPr/>
        </p:nvSpPr>
        <p:spPr bwMode="auto">
          <a:xfrm>
            <a:off x="685800" y="1828800"/>
            <a:ext cx="3810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de-DE" altLang="de-DE" dirty="0">
                <a:latin typeface="Arial" panose="020B0604020202020204" pitchFamily="34" charset="0"/>
              </a:rPr>
              <a:t>So ...</a:t>
            </a:r>
          </a:p>
        </p:txBody>
      </p:sp>
      <p:sp>
        <p:nvSpPr>
          <p:cNvPr id="69637" name="Rectangle 5">
            <a:extLst>
              <a:ext uri="{FF2B5EF4-FFF2-40B4-BE49-F238E27FC236}">
                <a16:creationId xmlns:a16="http://schemas.microsoft.com/office/drawing/2014/main" id="{969F486C-114E-4A69-9C25-5F0E68424F2F}"/>
              </a:ext>
            </a:extLst>
          </p:cNvPr>
          <p:cNvSpPr>
            <a:spLocks noChangeArrowheads="1"/>
          </p:cNvSpPr>
          <p:nvPr/>
        </p:nvSpPr>
        <p:spPr bwMode="auto">
          <a:xfrm>
            <a:off x="4648200" y="1828800"/>
            <a:ext cx="3810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2"/>
              </a:buClr>
            </a:pPr>
            <a:r>
              <a:rPr lang="de-DE" altLang="de-DE" dirty="0">
                <a:latin typeface="Tahoma" panose="020B0604030504040204" pitchFamily="34" charset="0"/>
              </a:rPr>
              <a:t>oder so ...</a:t>
            </a:r>
          </a:p>
        </p:txBody>
      </p:sp>
      <p:pic>
        <p:nvPicPr>
          <p:cNvPr id="69638" name="Picture 6" descr="D:\Eigene Dateien\Klassentheorie\Dissertation\foto für poster frau.jpg">
            <a:extLst>
              <a:ext uri="{FF2B5EF4-FFF2-40B4-BE49-F238E27FC236}">
                <a16:creationId xmlns:a16="http://schemas.microsoft.com/office/drawing/2014/main" id="{AFFFB660-698D-444E-B5F8-2A76D48658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828800"/>
            <a:ext cx="2428875" cy="3240088"/>
          </a:xfrm>
          <a:prstGeom prst="rect">
            <a:avLst/>
          </a:prstGeom>
          <a:noFill/>
          <a:extLst>
            <a:ext uri="{909E8E84-426E-40DD-AFC4-6F175D3DCCD1}">
              <a14:hiddenFill xmlns:a14="http://schemas.microsoft.com/office/drawing/2010/main">
                <a:solidFill>
                  <a:srgbClr val="FFFFFF"/>
                </a:solidFill>
              </a14:hiddenFill>
            </a:ext>
          </a:extLst>
        </p:spPr>
      </p:pic>
      <p:pic>
        <p:nvPicPr>
          <p:cNvPr id="69639" name="Picture 7" descr="D:\Eigene Dateien\Klassentheorie\Dissertation\foto für poster mann.jpg">
            <a:extLst>
              <a:ext uri="{FF2B5EF4-FFF2-40B4-BE49-F238E27FC236}">
                <a16:creationId xmlns:a16="http://schemas.microsoft.com/office/drawing/2014/main" id="{8994CE73-5453-401E-8390-71C178018E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8713" y="1828800"/>
            <a:ext cx="2249487" cy="3238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6">
                                            <p:txEl>
                                              <p:pRg st="0" end="0"/>
                                            </p:txEl>
                                          </p:spTgt>
                                        </p:tgtEl>
                                        <p:attrNameLst>
                                          <p:attrName>style.visibility</p:attrName>
                                        </p:attrNameLst>
                                      </p:cBhvr>
                                      <p:to>
                                        <p:strVal val="visible"/>
                                      </p:to>
                                    </p:set>
                                    <p:anim calcmode="lin" valueType="num">
                                      <p:cBhvr additive="base">
                                        <p:cTn id="7" dur="500" fill="hold"/>
                                        <p:tgtEl>
                                          <p:spTgt spid="6963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69638"/>
                                        </p:tgtEl>
                                        <p:attrNameLst>
                                          <p:attrName>style.visibility</p:attrName>
                                        </p:attrNameLst>
                                      </p:cBhvr>
                                      <p:to>
                                        <p:strVal val="visible"/>
                                      </p:to>
                                    </p:set>
                                    <p:animEffect transition="in" filter="dissolve">
                                      <p:cBhvr>
                                        <p:cTn id="13" dur="500"/>
                                        <p:tgtEl>
                                          <p:spTgt spid="696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9637">
                                            <p:txEl>
                                              <p:pRg st="0" end="0"/>
                                            </p:txEl>
                                          </p:spTgt>
                                        </p:tgtEl>
                                        <p:attrNameLst>
                                          <p:attrName>style.visibility</p:attrName>
                                        </p:attrNameLst>
                                      </p:cBhvr>
                                      <p:to>
                                        <p:strVal val="visible"/>
                                      </p:to>
                                    </p:set>
                                    <p:anim calcmode="lin" valueType="num">
                                      <p:cBhvr additive="base">
                                        <p:cTn id="18" dur="500" fill="hold"/>
                                        <p:tgtEl>
                                          <p:spTgt spid="6963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96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69639"/>
                                        </p:tgtEl>
                                        <p:attrNameLst>
                                          <p:attrName>style.visibility</p:attrName>
                                        </p:attrNameLst>
                                      </p:cBhvr>
                                      <p:to>
                                        <p:strVal val="visible"/>
                                      </p:to>
                                    </p:set>
                                    <p:animEffect transition="in" filter="dissolve">
                                      <p:cBhvr>
                                        <p:cTn id="24" dur="500"/>
                                        <p:tgtEl>
                                          <p:spTgt spid="6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uild="p" autoUpdateAnimBg="0"/>
      <p:bldP spid="6963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3B46C37-BE10-411B-9FDA-02FCA0D86BE3}"/>
              </a:ext>
            </a:extLst>
          </p:cNvPr>
          <p:cNvSpPr>
            <a:spLocks noGrp="1" noChangeArrowheads="1"/>
          </p:cNvSpPr>
          <p:nvPr>
            <p:ph type="title"/>
          </p:nvPr>
        </p:nvSpPr>
        <p:spPr>
          <a:xfrm>
            <a:off x="685800" y="457200"/>
            <a:ext cx="7772400" cy="990600"/>
          </a:xfrm>
        </p:spPr>
        <p:txBody>
          <a:bodyPr/>
          <a:lstStyle/>
          <a:p>
            <a:r>
              <a:rPr lang="de-DE" altLang="de-DE" b="1" dirty="0">
                <a:cs typeface="Times New Roman" panose="02020603050405020304" pitchFamily="18" charset="0"/>
              </a:rPr>
              <a:t>klassenbezogene Einstellungen</a:t>
            </a:r>
          </a:p>
        </p:txBody>
      </p:sp>
      <p:sp>
        <p:nvSpPr>
          <p:cNvPr id="65539" name="Rectangle 3">
            <a:extLst>
              <a:ext uri="{FF2B5EF4-FFF2-40B4-BE49-F238E27FC236}">
                <a16:creationId xmlns:a16="http://schemas.microsoft.com/office/drawing/2014/main" id="{3D6876A0-DCCF-4744-8029-B61B860864BE}"/>
              </a:ext>
            </a:extLst>
          </p:cNvPr>
          <p:cNvSpPr>
            <a:spLocks noGrp="1" noChangeArrowheads="1"/>
          </p:cNvSpPr>
          <p:nvPr>
            <p:ph type="body" idx="1"/>
          </p:nvPr>
        </p:nvSpPr>
        <p:spPr>
          <a:xfrm>
            <a:off x="685800" y="1676400"/>
            <a:ext cx="7772400" cy="4114800"/>
          </a:xfrm>
        </p:spPr>
        <p:txBody>
          <a:bodyPr/>
          <a:lstStyle/>
          <a:p>
            <a:pPr>
              <a:lnSpc>
                <a:spcPct val="90000"/>
              </a:lnSpc>
            </a:pPr>
            <a:r>
              <a:rPr lang="de-DE" altLang="de-DE" dirty="0">
                <a:cs typeface="Times New Roman" panose="02020603050405020304" pitchFamily="18" charset="0"/>
              </a:rPr>
              <a:t>Bewusstseinsindex, mit dem die unterschiedlichen klassenbezogenen Einstellungen der Befragten ermittelt werden können.</a:t>
            </a:r>
          </a:p>
          <a:p>
            <a:pPr>
              <a:lnSpc>
                <a:spcPct val="90000"/>
              </a:lnSpc>
            </a:pPr>
            <a:r>
              <a:rPr lang="de-DE" altLang="de-DE" dirty="0">
                <a:cs typeface="Times New Roman" panose="02020603050405020304" pitchFamily="18" charset="0"/>
              </a:rPr>
              <a:t>Über je weniger Produktionsmittelressource, Qualifikationsressource und Organisationsressource der Einzelne verfügt, desto ausgeprägter ist seine „Pro-Arbeitnehmer-Einstellung“.</a:t>
            </a:r>
          </a:p>
          <a:p>
            <a:pPr>
              <a:lnSpc>
                <a:spcPct val="90000"/>
              </a:lnSpc>
            </a:pPr>
            <a:r>
              <a:rPr lang="de-DE" altLang="de-DE" dirty="0">
                <a:cs typeface="Times New Roman" panose="02020603050405020304" pitchFamily="18" charset="0"/>
              </a:rPr>
              <a:t>Sowohl Klassenlage als auch die Stellung im Beruf gehören zu den besten Erklärungsfaktoren.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3B46C37-BE10-411B-9FDA-02FCA0D86BE3}"/>
              </a:ext>
            </a:extLst>
          </p:cNvPr>
          <p:cNvSpPr>
            <a:spLocks noGrp="1" noChangeArrowheads="1"/>
          </p:cNvSpPr>
          <p:nvPr>
            <p:ph type="title"/>
          </p:nvPr>
        </p:nvSpPr>
        <p:spPr>
          <a:xfrm>
            <a:off x="685800" y="457200"/>
            <a:ext cx="7772400" cy="990600"/>
          </a:xfrm>
        </p:spPr>
        <p:txBody>
          <a:bodyPr/>
          <a:lstStyle/>
          <a:p>
            <a:r>
              <a:rPr lang="de-DE" altLang="de-DE" dirty="0">
                <a:cs typeface="Times New Roman" panose="02020603050405020304" pitchFamily="18" charset="0"/>
              </a:rPr>
              <a:t>Bewusstseinsindex</a:t>
            </a:r>
            <a:endParaRPr lang="de-DE" altLang="de-DE" b="1" dirty="0">
              <a:cs typeface="Times New Roman" panose="02020603050405020304" pitchFamily="18" charset="0"/>
            </a:endParaRPr>
          </a:p>
        </p:txBody>
      </p:sp>
      <p:sp>
        <p:nvSpPr>
          <p:cNvPr id="65539" name="Rectangle 3">
            <a:extLst>
              <a:ext uri="{FF2B5EF4-FFF2-40B4-BE49-F238E27FC236}">
                <a16:creationId xmlns:a16="http://schemas.microsoft.com/office/drawing/2014/main" id="{3D6876A0-DCCF-4744-8029-B61B860864BE}"/>
              </a:ext>
            </a:extLst>
          </p:cNvPr>
          <p:cNvSpPr>
            <a:spLocks noGrp="1" noChangeArrowheads="1"/>
          </p:cNvSpPr>
          <p:nvPr>
            <p:ph type="body" idx="1"/>
          </p:nvPr>
        </p:nvSpPr>
        <p:spPr>
          <a:xfrm>
            <a:off x="685800" y="1628800"/>
            <a:ext cx="7772400" cy="4162400"/>
          </a:xfrm>
        </p:spPr>
        <p:txBody>
          <a:bodyPr/>
          <a:lstStyle/>
          <a:p>
            <a:pPr marL="457200" lvl="0" indent="-457200">
              <a:buFont typeface="+mj-lt"/>
              <a:buAutoNum type="arabicPeriod"/>
            </a:pPr>
            <a:r>
              <a:rPr lang="de-DE" dirty="0"/>
              <a:t>Im Falle eines Streiks sollte das Management gesetzlich daran gehindert werden, anstelle </a:t>
            </a:r>
            <a:r>
              <a:rPr lang="de-DE"/>
              <a:t>der Streikenden </a:t>
            </a:r>
            <a:r>
              <a:rPr lang="de-DE" dirty="0"/>
              <a:t>andere Arbeitnehmer einzustellen.</a:t>
            </a:r>
          </a:p>
          <a:p>
            <a:pPr marL="457200" lvl="0" indent="-457200">
              <a:buFont typeface="+mj-lt"/>
              <a:buAutoNum type="arabicPeriod"/>
            </a:pPr>
            <a:r>
              <a:rPr lang="de-DE" dirty="0"/>
              <a:t>Moderne Gesellschaften könnten auch ohne das Gewinnmotiv leistungsfähig arbeiten.</a:t>
            </a:r>
          </a:p>
          <a:p>
            <a:pPr marL="457200" lvl="0" indent="-457200">
              <a:buFont typeface="+mj-lt"/>
              <a:buAutoNum type="arabicPeriod"/>
            </a:pPr>
            <a:r>
              <a:rPr lang="de-DE" dirty="0"/>
              <a:t>Wenn die Arbeitnehmer in ihrem Betrieb die Chance hätten, ohne das Management zu arbeiten, dann könnten sie alle Angelegenheiten wirksam genauso gut erledigen.</a:t>
            </a:r>
          </a:p>
          <a:p>
            <a:pPr marL="457200" lvl="0" indent="-457200">
              <a:buFont typeface="+mj-lt"/>
              <a:buAutoNum type="arabicPeriod"/>
            </a:pPr>
            <a:r>
              <a:rPr lang="de-DE" dirty="0"/>
              <a:t>Es gibt in Deutschland viele Leute, die für ihre Arbeit zu gering bezahlt werden.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3B46C37-BE10-411B-9FDA-02FCA0D86BE3}"/>
              </a:ext>
            </a:extLst>
          </p:cNvPr>
          <p:cNvSpPr>
            <a:spLocks noGrp="1" noChangeArrowheads="1"/>
          </p:cNvSpPr>
          <p:nvPr>
            <p:ph type="title"/>
          </p:nvPr>
        </p:nvSpPr>
        <p:spPr>
          <a:xfrm>
            <a:off x="685800" y="457200"/>
            <a:ext cx="7772400" cy="990600"/>
          </a:xfrm>
        </p:spPr>
        <p:txBody>
          <a:bodyPr/>
          <a:lstStyle/>
          <a:p>
            <a:r>
              <a:rPr lang="de-DE" altLang="de-DE" dirty="0">
                <a:cs typeface="Times New Roman" panose="02020603050405020304" pitchFamily="18" charset="0"/>
              </a:rPr>
              <a:t>Bewusstseinsindex</a:t>
            </a:r>
            <a:endParaRPr lang="de-DE" altLang="de-DE" b="1" dirty="0">
              <a:cs typeface="Times New Roman" panose="02020603050405020304" pitchFamily="18" charset="0"/>
            </a:endParaRPr>
          </a:p>
        </p:txBody>
      </p:sp>
      <p:pic>
        <p:nvPicPr>
          <p:cNvPr id="5" name="Grafik 4" descr="Wright fig 2 class formations.tif"/>
          <p:cNvPicPr>
            <a:picLocks noChangeAspect="1"/>
          </p:cNvPicPr>
          <p:nvPr/>
        </p:nvPicPr>
        <p:blipFill>
          <a:blip r:embed="rId2" cstate="print"/>
          <a:srcRect t="31278"/>
          <a:stretch>
            <a:fillRect/>
          </a:stretch>
        </p:blipFill>
        <p:spPr>
          <a:xfrm>
            <a:off x="683568" y="1700808"/>
            <a:ext cx="3888432" cy="4257148"/>
          </a:xfrm>
          <a:prstGeom prst="rect">
            <a:avLst/>
          </a:prstGeom>
        </p:spPr>
      </p:pic>
      <p:sp>
        <p:nvSpPr>
          <p:cNvPr id="6" name="Textfeld 5"/>
          <p:cNvSpPr txBox="1"/>
          <p:nvPr/>
        </p:nvSpPr>
        <p:spPr>
          <a:xfrm>
            <a:off x="6660232" y="4974267"/>
            <a:ext cx="1800200" cy="830997"/>
          </a:xfrm>
          <a:prstGeom prst="rect">
            <a:avLst/>
          </a:prstGeom>
          <a:noFill/>
        </p:spPr>
        <p:txBody>
          <a:bodyPr wrap="square" rtlCol="0">
            <a:spAutoFit/>
          </a:bodyPr>
          <a:lstStyle/>
          <a:p>
            <a:pPr algn="r"/>
            <a:r>
              <a:rPr lang="de-DE" sz="1200" i="1" dirty="0">
                <a:latin typeface="+mn-lt"/>
              </a:rPr>
              <a:t>Quelle: </a:t>
            </a:r>
            <a:br>
              <a:rPr lang="de-DE" sz="1200" i="1" dirty="0">
                <a:latin typeface="+mn-lt"/>
              </a:rPr>
            </a:br>
            <a:r>
              <a:rPr lang="de-DE" sz="1200" i="1" dirty="0">
                <a:latin typeface="+mn-lt"/>
              </a:rPr>
              <a:t>Erik O. Wright: </a:t>
            </a:r>
            <a:br>
              <a:rPr lang="de-DE" sz="1200" i="1" dirty="0">
                <a:latin typeface="+mn-lt"/>
              </a:rPr>
            </a:br>
            <a:r>
              <a:rPr lang="de-DE" sz="1200" i="1" dirty="0">
                <a:latin typeface="+mn-lt"/>
              </a:rPr>
              <a:t>Class </a:t>
            </a:r>
            <a:r>
              <a:rPr lang="de-DE" sz="1200" i="1" dirty="0" err="1">
                <a:latin typeface="+mn-lt"/>
              </a:rPr>
              <a:t>counts</a:t>
            </a:r>
            <a:r>
              <a:rPr lang="de-DE" sz="1200" i="1" dirty="0">
                <a:latin typeface="+mn-lt"/>
              </a:rPr>
              <a:t>, </a:t>
            </a:r>
            <a:br>
              <a:rPr lang="de-DE" sz="1200" i="1" dirty="0">
                <a:latin typeface="+mn-lt"/>
              </a:rPr>
            </a:br>
            <a:r>
              <a:rPr lang="de-DE" sz="1200" i="1" dirty="0">
                <a:latin typeface="+mn-lt"/>
              </a:rPr>
              <a:t>1997 (2000), S. 228</a:t>
            </a:r>
          </a:p>
        </p:txBody>
      </p:sp>
      <p:pic>
        <p:nvPicPr>
          <p:cNvPr id="7" name="Grafik 6" descr="Wright fig 2 class formations.tif"/>
          <p:cNvPicPr>
            <a:picLocks noChangeAspect="1"/>
          </p:cNvPicPr>
          <p:nvPr/>
        </p:nvPicPr>
        <p:blipFill>
          <a:blip r:embed="rId2" cstate="print"/>
          <a:srcRect b="67472"/>
          <a:stretch>
            <a:fillRect/>
          </a:stretch>
        </p:blipFill>
        <p:spPr>
          <a:xfrm>
            <a:off x="4915018" y="1772816"/>
            <a:ext cx="3617422" cy="187459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D65E96A-8361-4695-BB50-0D2DD6711887}"/>
              </a:ext>
            </a:extLst>
          </p:cNvPr>
          <p:cNvSpPr>
            <a:spLocks noGrp="1" noChangeArrowheads="1"/>
          </p:cNvSpPr>
          <p:nvPr>
            <p:ph type="title"/>
          </p:nvPr>
        </p:nvSpPr>
        <p:spPr>
          <a:xfrm>
            <a:off x="685800" y="457200"/>
            <a:ext cx="7772400" cy="1079500"/>
          </a:xfrm>
        </p:spPr>
        <p:txBody>
          <a:bodyPr/>
          <a:lstStyle/>
          <a:p>
            <a:r>
              <a:rPr lang="de-DE" altLang="de-DE" b="1" dirty="0">
                <a:cs typeface="Times New Roman" panose="02020603050405020304" pitchFamily="18" charset="0"/>
              </a:rPr>
              <a:t>Beibehaltung des Klassenbegriffs</a:t>
            </a:r>
          </a:p>
        </p:txBody>
      </p:sp>
      <p:sp>
        <p:nvSpPr>
          <p:cNvPr id="66563" name="Rectangle 3">
            <a:extLst>
              <a:ext uri="{FF2B5EF4-FFF2-40B4-BE49-F238E27FC236}">
                <a16:creationId xmlns:a16="http://schemas.microsoft.com/office/drawing/2014/main" id="{9601F782-2A84-4738-8493-0F52B94B2B59}"/>
              </a:ext>
            </a:extLst>
          </p:cNvPr>
          <p:cNvSpPr>
            <a:spLocks noGrp="1" noChangeArrowheads="1"/>
          </p:cNvSpPr>
          <p:nvPr>
            <p:ph type="body" idx="1"/>
          </p:nvPr>
        </p:nvSpPr>
        <p:spPr>
          <a:xfrm>
            <a:off x="685800" y="1772816"/>
            <a:ext cx="7772400" cy="3942184"/>
          </a:xfrm>
        </p:spPr>
        <p:txBody>
          <a:bodyPr/>
          <a:lstStyle/>
          <a:p>
            <a:pPr marL="0" indent="0">
              <a:buNone/>
            </a:pPr>
            <a:r>
              <a:rPr lang="de-DE" altLang="de-DE" dirty="0">
                <a:cs typeface="Times New Roman" panose="02020603050405020304" pitchFamily="18" charset="0"/>
              </a:rPr>
              <a:t>Ergebnis:</a:t>
            </a:r>
          </a:p>
          <a:p>
            <a:r>
              <a:rPr lang="de-DE" altLang="de-DE" dirty="0">
                <a:cs typeface="Times New Roman" panose="02020603050405020304" pitchFamily="18" charset="0"/>
              </a:rPr>
              <a:t>These von der schwindenden Relevanz des Klassenbegriffs nicht bestätigt</a:t>
            </a:r>
          </a:p>
          <a:p>
            <a:r>
              <a:rPr lang="de-DE" altLang="de-DE" dirty="0">
                <a:cs typeface="Times New Roman" panose="02020603050405020304" pitchFamily="18" charset="0"/>
              </a:rPr>
              <a:t>Indiz dafür, dass Klassenmodelle in der Lage sind, bestehende Ungleichheiten in der Bundesrepublik zu erfassen</a:t>
            </a:r>
          </a:p>
        </p:txBody>
      </p:sp>
    </p:spTree>
    <p:extLst>
      <p:ext uri="{BB962C8B-B14F-4D97-AF65-F5344CB8AC3E}">
        <p14:creationId xmlns:p14="http://schemas.microsoft.com/office/powerpoint/2010/main" val="887045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1CEA31B-D4ED-44AB-855D-07C711AFC1D4}"/>
              </a:ext>
            </a:extLst>
          </p:cNvPr>
          <p:cNvSpPr>
            <a:spLocks noGrp="1" noChangeArrowheads="1"/>
          </p:cNvSpPr>
          <p:nvPr>
            <p:ph type="title"/>
          </p:nvPr>
        </p:nvSpPr>
        <p:spPr/>
        <p:txBody>
          <a:bodyPr/>
          <a:lstStyle/>
          <a:p>
            <a:r>
              <a:rPr lang="de-DE" altLang="de-DE" b="1"/>
              <a:t>Wie aktuell ist sie also, die marxistische Klassentheorie?</a:t>
            </a:r>
          </a:p>
        </p:txBody>
      </p:sp>
      <p:sp>
        <p:nvSpPr>
          <p:cNvPr id="53251" name="Rectangle 3">
            <a:extLst>
              <a:ext uri="{FF2B5EF4-FFF2-40B4-BE49-F238E27FC236}">
                <a16:creationId xmlns:a16="http://schemas.microsoft.com/office/drawing/2014/main" id="{74B53883-5E92-4AC0-A519-CD664CBC996D}"/>
              </a:ext>
            </a:extLst>
          </p:cNvPr>
          <p:cNvSpPr>
            <a:spLocks noGrp="1" noChangeArrowheads="1"/>
          </p:cNvSpPr>
          <p:nvPr>
            <p:ph type="body" idx="1"/>
          </p:nvPr>
        </p:nvSpPr>
        <p:spPr/>
        <p:txBody>
          <a:bodyPr/>
          <a:lstStyle/>
          <a:p>
            <a:pPr marL="1588" indent="-1588">
              <a:buFontTx/>
              <a:buNone/>
            </a:pPr>
            <a:endParaRPr lang="de-DE" altLang="de-DE" sz="2000" dirty="0"/>
          </a:p>
        </p:txBody>
      </p:sp>
      <p:pic>
        <p:nvPicPr>
          <p:cNvPr id="3" name="Grafik 2">
            <a:extLst>
              <a:ext uri="{FF2B5EF4-FFF2-40B4-BE49-F238E27FC236}">
                <a16:creationId xmlns:a16="http://schemas.microsoft.com/office/drawing/2014/main" id="{61601348-8253-400D-B148-CFFD2781C0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796762"/>
            <a:ext cx="7772400" cy="408051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1CEA31B-D4ED-44AB-855D-07C711AFC1D4}"/>
              </a:ext>
            </a:extLst>
          </p:cNvPr>
          <p:cNvSpPr>
            <a:spLocks noGrp="1" noChangeArrowheads="1"/>
          </p:cNvSpPr>
          <p:nvPr>
            <p:ph type="title"/>
          </p:nvPr>
        </p:nvSpPr>
        <p:spPr/>
        <p:txBody>
          <a:bodyPr/>
          <a:lstStyle/>
          <a:p>
            <a:r>
              <a:rPr lang="de-DE" altLang="de-DE" b="1"/>
              <a:t>Wie aktuell ist sie also, die marxistische Klassentheorie?</a:t>
            </a:r>
          </a:p>
        </p:txBody>
      </p:sp>
      <p:pic>
        <p:nvPicPr>
          <p:cNvPr id="4098" name="Picture 2" descr="Bildergebnis für sl sommerakademie 2018"/>
          <p:cNvPicPr>
            <a:picLocks noChangeAspect="1" noChangeArrowheads="1"/>
          </p:cNvPicPr>
          <p:nvPr/>
        </p:nvPicPr>
        <p:blipFill>
          <a:blip r:embed="rId2" cstate="print"/>
          <a:srcRect b="10563"/>
          <a:stretch>
            <a:fillRect/>
          </a:stretch>
        </p:blipFill>
        <p:spPr bwMode="auto">
          <a:xfrm>
            <a:off x="683568" y="1872894"/>
            <a:ext cx="7776864" cy="4220402"/>
          </a:xfrm>
          <a:prstGeom prst="rect">
            <a:avLst/>
          </a:prstGeom>
          <a:noFill/>
        </p:spPr>
      </p:pic>
      <p:sp>
        <p:nvSpPr>
          <p:cNvPr id="5" name="Rechteck 4"/>
          <p:cNvSpPr/>
          <p:nvPr/>
        </p:nvSpPr>
        <p:spPr>
          <a:xfrm>
            <a:off x="4355976" y="5661248"/>
            <a:ext cx="4073551" cy="400110"/>
          </a:xfrm>
          <a:prstGeom prst="rect">
            <a:avLst/>
          </a:prstGeom>
        </p:spPr>
        <p:txBody>
          <a:bodyPr wrap="none">
            <a:spAutoFit/>
          </a:bodyPr>
          <a:lstStyle/>
          <a:p>
            <a:pPr algn="r"/>
            <a:r>
              <a:rPr lang="de-DE" sz="2000" b="1" dirty="0">
                <a:latin typeface="Verdana" pitchFamily="34" charset="0"/>
                <a:ea typeface="Verdana" pitchFamily="34" charset="0"/>
                <a:cs typeface="Verdana" pitchFamily="34" charset="0"/>
              </a:rPr>
              <a:t>13.-15. Juli 2018, Bielefeld</a:t>
            </a:r>
          </a:p>
        </p:txBody>
      </p:sp>
    </p:spTree>
    <p:extLst>
      <p:ext uri="{BB962C8B-B14F-4D97-AF65-F5344CB8AC3E}">
        <p14:creationId xmlns:p14="http://schemas.microsoft.com/office/powerpoint/2010/main" val="1780997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1CEA31B-D4ED-44AB-855D-07C711AFC1D4}"/>
              </a:ext>
            </a:extLst>
          </p:cNvPr>
          <p:cNvSpPr>
            <a:spLocks noGrp="1" noChangeArrowheads="1"/>
          </p:cNvSpPr>
          <p:nvPr>
            <p:ph type="title"/>
          </p:nvPr>
        </p:nvSpPr>
        <p:spPr/>
        <p:txBody>
          <a:bodyPr/>
          <a:lstStyle/>
          <a:p>
            <a:r>
              <a:rPr lang="de-DE" altLang="de-DE" b="1"/>
              <a:t>Wie aktuell ist sie also, die marxistische Klassentheorie?</a:t>
            </a:r>
          </a:p>
        </p:txBody>
      </p:sp>
      <p:pic>
        <p:nvPicPr>
          <p:cNvPr id="3" name="Grafik 2">
            <a:extLst>
              <a:ext uri="{FF2B5EF4-FFF2-40B4-BE49-F238E27FC236}">
                <a16:creationId xmlns:a16="http://schemas.microsoft.com/office/drawing/2014/main" id="{70033E24-389C-41CA-9993-EF380253F8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798" y="2289709"/>
            <a:ext cx="7772401" cy="3227523"/>
          </a:xfrm>
          <a:prstGeom prst="rect">
            <a:avLst/>
          </a:prstGeom>
        </p:spPr>
      </p:pic>
    </p:spTree>
    <p:extLst>
      <p:ext uri="{BB962C8B-B14F-4D97-AF65-F5344CB8AC3E}">
        <p14:creationId xmlns:p14="http://schemas.microsoft.com/office/powerpoint/2010/main" val="1780997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a:extLst>
              <a:ext uri="{FF2B5EF4-FFF2-40B4-BE49-F238E27FC236}">
                <a16:creationId xmlns:a16="http://schemas.microsoft.com/office/drawing/2014/main" id="{4C435CBB-E9B4-40C2-BF47-0E290DF22C1F}"/>
              </a:ext>
            </a:extLst>
          </p:cNvPr>
          <p:cNvSpPr>
            <a:spLocks noGrp="1" noChangeArrowheads="1"/>
          </p:cNvSpPr>
          <p:nvPr>
            <p:ph type="body" idx="1"/>
          </p:nvPr>
        </p:nvSpPr>
        <p:spPr>
          <a:xfrm>
            <a:off x="685800" y="1371600"/>
            <a:ext cx="7772400" cy="4495800"/>
          </a:xfrm>
        </p:spPr>
        <p:txBody>
          <a:bodyPr/>
          <a:lstStyle/>
          <a:p>
            <a:pPr fontAlgn="t">
              <a:lnSpc>
                <a:spcPct val="90000"/>
              </a:lnSpc>
              <a:buFontTx/>
              <a:buNone/>
            </a:pPr>
            <a:r>
              <a:rPr lang="de-DE" altLang="de-DE" sz="1800" b="1">
                <a:cs typeface="Arial" panose="020B0604020202020204" pitchFamily="34" charset="0"/>
              </a:rPr>
              <a:t>Karl Marx:</a:t>
            </a:r>
          </a:p>
          <a:p>
            <a:pPr fontAlgn="t">
              <a:lnSpc>
                <a:spcPct val="90000"/>
              </a:lnSpc>
            </a:pPr>
            <a:r>
              <a:rPr lang="de-DE" altLang="de-DE" sz="1800">
                <a:cs typeface="Arial" panose="020B0604020202020204" pitchFamily="34" charset="0"/>
              </a:rPr>
              <a:t>Der 18. Brumaire des Louis Bonaparte, </a:t>
            </a:r>
            <a:br>
              <a:rPr lang="de-DE" altLang="de-DE" sz="1800">
                <a:cs typeface="Arial" panose="020B0604020202020204" pitchFamily="34" charset="0"/>
              </a:rPr>
            </a:br>
            <a:r>
              <a:rPr lang="de-DE" altLang="de-DE" sz="1800">
                <a:cs typeface="Arial" panose="020B0604020202020204" pitchFamily="34" charset="0"/>
              </a:rPr>
              <a:t>in: MEW Bd. 8, Berlin (DDR): Dietz Verlag, 1960 (1852), S. 111-207</a:t>
            </a:r>
          </a:p>
          <a:p>
            <a:pPr fontAlgn="t">
              <a:lnSpc>
                <a:spcPct val="90000"/>
              </a:lnSpc>
            </a:pPr>
            <a:r>
              <a:rPr lang="de-DE" altLang="de-DE" sz="1800">
                <a:cs typeface="Arial" panose="020B0604020202020204" pitchFamily="34" charset="0"/>
              </a:rPr>
              <a:t>Das Kapital. Kritik der politischen Ökonomie, </a:t>
            </a:r>
            <a:br>
              <a:rPr lang="de-DE" altLang="de-DE" sz="1800">
                <a:cs typeface="Arial" panose="020B0604020202020204" pitchFamily="34" charset="0"/>
              </a:rPr>
            </a:br>
            <a:r>
              <a:rPr lang="de-DE" altLang="de-DE" sz="1800">
                <a:cs typeface="Arial" panose="020B0604020202020204" pitchFamily="34" charset="0"/>
              </a:rPr>
              <a:t>in: MEW Bde. 23-25, Berlin (DDR): Dietz Verlag, 1962 ff. [1867 ff.]</a:t>
            </a:r>
          </a:p>
          <a:p>
            <a:pPr fontAlgn="t">
              <a:lnSpc>
                <a:spcPct val="90000"/>
              </a:lnSpc>
              <a:spcBef>
                <a:spcPct val="50000"/>
              </a:spcBef>
              <a:buFontTx/>
              <a:buNone/>
            </a:pPr>
            <a:r>
              <a:rPr lang="de-DE" altLang="de-DE" sz="1800" b="1">
                <a:cs typeface="Arial" panose="020B0604020202020204" pitchFamily="34" charset="0"/>
              </a:rPr>
              <a:t>Thompson, Edward P.:</a:t>
            </a:r>
          </a:p>
          <a:p>
            <a:pPr fontAlgn="t">
              <a:lnSpc>
                <a:spcPct val="90000"/>
              </a:lnSpc>
            </a:pPr>
            <a:r>
              <a:rPr lang="de-DE" altLang="de-DE" sz="1800">
                <a:cs typeface="Arial" panose="020B0604020202020204" pitchFamily="34" charset="0"/>
              </a:rPr>
              <a:t>Plebeische Kultur und moralische Ökonomie. Aufsätze zur englischen Sozialgeschichte des 18. und 19. Jahrhunderts, Frankfurt a.M. / Berlin / Wien: Ullstein Verlag, 1980</a:t>
            </a:r>
          </a:p>
          <a:p>
            <a:pPr fontAlgn="t">
              <a:lnSpc>
                <a:spcPct val="90000"/>
              </a:lnSpc>
            </a:pPr>
            <a:r>
              <a:rPr lang="de-DE" altLang="de-DE" sz="1800">
                <a:cs typeface="Arial" panose="020B0604020202020204" pitchFamily="34" charset="0"/>
              </a:rPr>
              <a:t>Die Entstehung der englischen Arbeiterklasse (2 Bde.), Frankfurt a.M.: Suhrkamp Verlag, 1987</a:t>
            </a:r>
          </a:p>
          <a:p>
            <a:pPr fontAlgn="t">
              <a:lnSpc>
                <a:spcPct val="90000"/>
              </a:lnSpc>
              <a:spcBef>
                <a:spcPct val="50000"/>
              </a:spcBef>
              <a:buFontTx/>
              <a:buNone/>
            </a:pPr>
            <a:r>
              <a:rPr lang="de-DE" altLang="de-DE" sz="1800" b="1">
                <a:cs typeface="Arial" panose="020B0604020202020204" pitchFamily="34" charset="0"/>
              </a:rPr>
              <a:t>Erik Olin Wright:</a:t>
            </a:r>
          </a:p>
          <a:p>
            <a:pPr fontAlgn="t">
              <a:lnSpc>
                <a:spcPct val="90000"/>
              </a:lnSpc>
            </a:pPr>
            <a:r>
              <a:rPr lang="de-DE" altLang="de-DE" sz="1800">
                <a:cs typeface="Arial" panose="020B0604020202020204" pitchFamily="34" charset="0"/>
              </a:rPr>
              <a:t>Classes, London / New York: Verso, 1985</a:t>
            </a:r>
          </a:p>
          <a:p>
            <a:pPr fontAlgn="t">
              <a:lnSpc>
                <a:spcPct val="90000"/>
              </a:lnSpc>
            </a:pPr>
            <a:r>
              <a:rPr lang="de-DE" altLang="de-DE" sz="1800">
                <a:cs typeface="Arial" panose="020B0604020202020204" pitchFamily="34" charset="0"/>
              </a:rPr>
              <a:t>Class counts. Comparative Studies in Class Analysis, Cambridge: Cambridge University Press, 1997</a:t>
            </a:r>
            <a:endParaRPr lang="de-DE" altLang="de-DE" sz="1800"/>
          </a:p>
        </p:txBody>
      </p:sp>
      <p:sp>
        <p:nvSpPr>
          <p:cNvPr id="58370" name="Rectangle 2">
            <a:extLst>
              <a:ext uri="{FF2B5EF4-FFF2-40B4-BE49-F238E27FC236}">
                <a16:creationId xmlns:a16="http://schemas.microsoft.com/office/drawing/2014/main" id="{5718BB45-A714-4218-B2A5-E3BD335EBE11}"/>
              </a:ext>
            </a:extLst>
          </p:cNvPr>
          <p:cNvSpPr>
            <a:spLocks noGrp="1" noChangeArrowheads="1"/>
          </p:cNvSpPr>
          <p:nvPr>
            <p:ph type="title"/>
          </p:nvPr>
        </p:nvSpPr>
        <p:spPr>
          <a:xfrm>
            <a:off x="685800" y="457200"/>
            <a:ext cx="7772400" cy="762000"/>
          </a:xfrm>
        </p:spPr>
        <p:txBody>
          <a:bodyPr/>
          <a:lstStyle/>
          <a:p>
            <a:r>
              <a:rPr lang="de-DE" altLang="de-DE"/>
              <a:t>Literatur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a:extLst>
              <a:ext uri="{FF2B5EF4-FFF2-40B4-BE49-F238E27FC236}">
                <a16:creationId xmlns:a16="http://schemas.microsoft.com/office/drawing/2014/main" id="{C1BF7458-FB7B-4C0C-8FAF-CA7967ECB444}"/>
              </a:ext>
            </a:extLst>
          </p:cNvPr>
          <p:cNvSpPr>
            <a:spLocks noGrp="1" noChangeArrowheads="1"/>
          </p:cNvSpPr>
          <p:nvPr>
            <p:ph type="title"/>
          </p:nvPr>
        </p:nvSpPr>
        <p:spPr>
          <a:xfrm>
            <a:off x="685800" y="623888"/>
            <a:ext cx="7772400" cy="900112"/>
          </a:xfrm>
          <a:ln/>
        </p:spPr>
        <p:txBody>
          <a:bodyPr/>
          <a:lstStyle/>
          <a:p>
            <a:r>
              <a:rPr lang="de-DE" altLang="de-DE" dirty="0"/>
              <a:t>Wie sieht heute die „Arbeiterklasse“ aus?</a:t>
            </a:r>
          </a:p>
        </p:txBody>
      </p:sp>
      <p:sp>
        <p:nvSpPr>
          <p:cNvPr id="70661" name="Rectangle 5">
            <a:extLst>
              <a:ext uri="{FF2B5EF4-FFF2-40B4-BE49-F238E27FC236}">
                <a16:creationId xmlns:a16="http://schemas.microsoft.com/office/drawing/2014/main" id="{F17775BE-C5FD-44EF-85D1-8C89E659AA80}"/>
              </a:ext>
            </a:extLst>
          </p:cNvPr>
          <p:cNvSpPr>
            <a:spLocks noChangeArrowheads="1"/>
          </p:cNvSpPr>
          <p:nvPr/>
        </p:nvSpPr>
        <p:spPr bwMode="auto">
          <a:xfrm>
            <a:off x="2267744" y="1905000"/>
            <a:ext cx="460851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588" indent="-1588">
              <a:defRPr sz="2400">
                <a:solidFill>
                  <a:schemeClr val="tx1"/>
                </a:solidFill>
                <a:latin typeface="Times New Roman" panose="02020603050405020304" pitchFamily="18" charset="0"/>
              </a:defRPr>
            </a:lvl1pPr>
            <a:lvl2pPr marL="1050925" indent="-285750">
              <a:defRPr sz="2400">
                <a:solidFill>
                  <a:schemeClr val="tx1"/>
                </a:solidFill>
                <a:latin typeface="Times New Roman" panose="02020603050405020304" pitchFamily="18" charset="0"/>
              </a:defRPr>
            </a:lvl2pPr>
            <a:lvl3pPr marL="1470025" indent="-228600">
              <a:defRPr sz="2400">
                <a:solidFill>
                  <a:schemeClr val="tx1"/>
                </a:solidFill>
                <a:latin typeface="Times New Roman" panose="02020603050405020304" pitchFamily="18" charset="0"/>
              </a:defRPr>
            </a:lvl3pPr>
            <a:lvl4pPr marL="1889125" indent="-228600">
              <a:defRPr sz="2400">
                <a:solidFill>
                  <a:schemeClr val="tx1"/>
                </a:solidFill>
                <a:latin typeface="Times New Roman" panose="02020603050405020304" pitchFamily="18" charset="0"/>
              </a:defRPr>
            </a:lvl4pPr>
            <a:lvl5pPr marL="2308225" indent="-228600">
              <a:defRPr sz="2400">
                <a:solidFill>
                  <a:schemeClr val="tx1"/>
                </a:solidFill>
                <a:latin typeface="Times New Roman" panose="02020603050405020304" pitchFamily="18" charset="0"/>
              </a:defRPr>
            </a:lvl5pPr>
            <a:lvl6pPr marL="2765425" indent="-228600" fontAlgn="base">
              <a:spcBef>
                <a:spcPct val="0"/>
              </a:spcBef>
              <a:spcAft>
                <a:spcPct val="0"/>
              </a:spcAft>
              <a:defRPr sz="2400">
                <a:solidFill>
                  <a:schemeClr val="tx1"/>
                </a:solidFill>
                <a:latin typeface="Times New Roman" panose="02020603050405020304" pitchFamily="18" charset="0"/>
              </a:defRPr>
            </a:lvl6pPr>
            <a:lvl7pPr marL="3222625" indent="-228600" fontAlgn="base">
              <a:spcBef>
                <a:spcPct val="0"/>
              </a:spcBef>
              <a:spcAft>
                <a:spcPct val="0"/>
              </a:spcAft>
              <a:defRPr sz="2400">
                <a:solidFill>
                  <a:schemeClr val="tx1"/>
                </a:solidFill>
                <a:latin typeface="Times New Roman" panose="02020603050405020304" pitchFamily="18" charset="0"/>
              </a:defRPr>
            </a:lvl7pPr>
            <a:lvl8pPr marL="3679825" indent="-228600" fontAlgn="base">
              <a:spcBef>
                <a:spcPct val="0"/>
              </a:spcBef>
              <a:spcAft>
                <a:spcPct val="0"/>
              </a:spcAft>
              <a:defRPr sz="2400">
                <a:solidFill>
                  <a:schemeClr val="tx1"/>
                </a:solidFill>
                <a:latin typeface="Times New Roman" panose="02020603050405020304" pitchFamily="18" charset="0"/>
              </a:defRPr>
            </a:lvl8pPr>
            <a:lvl9pPr marL="4137025"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2"/>
              </a:buClr>
            </a:pPr>
            <a:r>
              <a:rPr lang="de-DE" altLang="de-DE" dirty="0">
                <a:latin typeface="+mn-lt"/>
              </a:rPr>
              <a:t>Oder vielleicht doch eher so ...</a:t>
            </a:r>
          </a:p>
        </p:txBody>
      </p:sp>
      <p:pic>
        <p:nvPicPr>
          <p:cNvPr id="70662" name="Picture 6" descr="D:\Eigene Dateien\Klassentheorie\Dissertation\anti-nazi-demo kalk dt ehepaar im fenster.jpg">
            <a:extLst>
              <a:ext uri="{FF2B5EF4-FFF2-40B4-BE49-F238E27FC236}">
                <a16:creationId xmlns:a16="http://schemas.microsoft.com/office/drawing/2014/main" id="{B1C0C248-D0F8-458A-B059-5083FD7C2B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5992" y="2438400"/>
            <a:ext cx="3598863" cy="269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61">
                                            <p:txEl>
                                              <p:pRg st="0" end="0"/>
                                            </p:txEl>
                                          </p:spTgt>
                                        </p:tgtEl>
                                        <p:attrNameLst>
                                          <p:attrName>style.visibility</p:attrName>
                                        </p:attrNameLst>
                                      </p:cBhvr>
                                      <p:to>
                                        <p:strVal val="visible"/>
                                      </p:to>
                                    </p:set>
                                    <p:anim calcmode="lin" valueType="num">
                                      <p:cBhvr additive="base">
                                        <p:cTn id="7" dur="500" fill="hold"/>
                                        <p:tgtEl>
                                          <p:spTgt spid="7066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6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70662"/>
                                        </p:tgtEl>
                                        <p:attrNameLst>
                                          <p:attrName>style.visibility</p:attrName>
                                        </p:attrNameLst>
                                      </p:cBhvr>
                                      <p:to>
                                        <p:strVal val="visible"/>
                                      </p:to>
                                    </p:set>
                                    <p:animEffect transition="in" filter="dissolve">
                                      <p:cBhvr>
                                        <p:cTn id="13" dur="500"/>
                                        <p:tgtEl>
                                          <p:spTgt spid="70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6FB088B-ED66-4573-B38D-FCDCDF0572EC}"/>
              </a:ext>
            </a:extLst>
          </p:cNvPr>
          <p:cNvSpPr>
            <a:spLocks noGrp="1" noChangeArrowheads="1"/>
          </p:cNvSpPr>
          <p:nvPr>
            <p:ph type="title"/>
          </p:nvPr>
        </p:nvSpPr>
        <p:spPr>
          <a:xfrm>
            <a:off x="685800" y="457200"/>
            <a:ext cx="7772400" cy="1079500"/>
          </a:xfrm>
        </p:spPr>
        <p:txBody>
          <a:bodyPr/>
          <a:lstStyle/>
          <a:p>
            <a:r>
              <a:rPr lang="de-DE" altLang="de-DE" b="1"/>
              <a:t>Gliederung</a:t>
            </a:r>
          </a:p>
        </p:txBody>
      </p:sp>
      <p:sp>
        <p:nvSpPr>
          <p:cNvPr id="44035" name="Rectangle 3">
            <a:extLst>
              <a:ext uri="{FF2B5EF4-FFF2-40B4-BE49-F238E27FC236}">
                <a16:creationId xmlns:a16="http://schemas.microsoft.com/office/drawing/2014/main" id="{2D6BBF46-5641-4148-8F19-699518115E4A}"/>
              </a:ext>
            </a:extLst>
          </p:cNvPr>
          <p:cNvSpPr>
            <a:spLocks noGrp="1" noChangeArrowheads="1"/>
          </p:cNvSpPr>
          <p:nvPr>
            <p:ph type="body" idx="1"/>
          </p:nvPr>
        </p:nvSpPr>
        <p:spPr/>
        <p:txBody>
          <a:bodyPr/>
          <a:lstStyle/>
          <a:p>
            <a:pPr marL="457200" indent="-457200">
              <a:spcBef>
                <a:spcPct val="50000"/>
              </a:spcBef>
              <a:buFontTx/>
              <a:buAutoNum type="arabicPeriod"/>
            </a:pPr>
            <a:r>
              <a:rPr lang="de-DE" altLang="de-DE" b="1" dirty="0"/>
              <a:t>Die Klassentheorie von Karl Marx</a:t>
            </a:r>
          </a:p>
          <a:p>
            <a:pPr marL="457200" indent="-457200">
              <a:spcBef>
                <a:spcPct val="50000"/>
              </a:spcBef>
              <a:buFontTx/>
              <a:buAutoNum type="arabicPeriod"/>
            </a:pPr>
            <a:r>
              <a:rPr lang="de-DE" altLang="de-DE" b="1" dirty="0"/>
              <a:t>Marxistische Klassentheorien:</a:t>
            </a:r>
          </a:p>
          <a:p>
            <a:pPr marL="800100" lvl="1" indent="-342900">
              <a:spcBef>
                <a:spcPct val="50000"/>
              </a:spcBef>
              <a:buFontTx/>
              <a:buNone/>
            </a:pPr>
            <a:r>
              <a:rPr lang="de-DE" altLang="de-DE" sz="2400" dirty="0"/>
              <a:t>2.1 Edward P. Thompson</a:t>
            </a:r>
          </a:p>
          <a:p>
            <a:pPr marL="800100" lvl="1" indent="-342900">
              <a:spcBef>
                <a:spcPct val="50000"/>
              </a:spcBef>
              <a:buFontTx/>
              <a:buNone/>
            </a:pPr>
            <a:r>
              <a:rPr lang="de-DE" altLang="de-DE" sz="2400" dirty="0"/>
              <a:t>2.2 Erik Olin Wright</a:t>
            </a:r>
          </a:p>
          <a:p>
            <a:pPr marL="457200" indent="-457200">
              <a:spcBef>
                <a:spcPct val="50000"/>
              </a:spcBef>
              <a:buFontTx/>
              <a:buAutoNum type="arabicPeriod"/>
            </a:pPr>
            <a:r>
              <a:rPr lang="de-DE" altLang="de-DE" b="1" dirty="0"/>
              <a:t>Wie aktuell ist sie also, die marxistische Klassentheorie?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F924F79-F9C5-499B-BD29-AFBCCAD14817}"/>
              </a:ext>
            </a:extLst>
          </p:cNvPr>
          <p:cNvSpPr>
            <a:spLocks noGrp="1" noChangeArrowheads="1"/>
          </p:cNvSpPr>
          <p:nvPr>
            <p:ph type="title"/>
          </p:nvPr>
        </p:nvSpPr>
        <p:spPr>
          <a:xfrm>
            <a:off x="685800" y="457200"/>
            <a:ext cx="7772400" cy="1143000"/>
          </a:xfrm>
        </p:spPr>
        <p:txBody>
          <a:bodyPr/>
          <a:lstStyle/>
          <a:p>
            <a:r>
              <a:rPr lang="de-DE" altLang="de-DE" b="1" dirty="0"/>
              <a:t>Die Klassentheorie von Karl Marx: </a:t>
            </a:r>
            <a:br>
              <a:rPr lang="de-DE" altLang="de-DE" b="1" dirty="0"/>
            </a:br>
            <a:r>
              <a:rPr lang="de-DE" altLang="de-DE" sz="2000" dirty="0"/>
              <a:t>„</a:t>
            </a:r>
            <a:r>
              <a:rPr lang="de-DE" altLang="de-DE" sz="2000" dirty="0">
                <a:cs typeface="Times New Roman" panose="02020603050405020304" pitchFamily="18" charset="0"/>
              </a:rPr>
              <a:t>Hier bricht das Ms. ab.“</a:t>
            </a:r>
          </a:p>
        </p:txBody>
      </p:sp>
      <p:sp>
        <p:nvSpPr>
          <p:cNvPr id="45059" name="Rectangle 3">
            <a:extLst>
              <a:ext uri="{FF2B5EF4-FFF2-40B4-BE49-F238E27FC236}">
                <a16:creationId xmlns:a16="http://schemas.microsoft.com/office/drawing/2014/main" id="{FA81173D-E086-4546-89A5-155AFA1BD86A}"/>
              </a:ext>
            </a:extLst>
          </p:cNvPr>
          <p:cNvSpPr>
            <a:spLocks noGrp="1" noChangeArrowheads="1"/>
          </p:cNvSpPr>
          <p:nvPr>
            <p:ph type="body" idx="1"/>
          </p:nvPr>
        </p:nvSpPr>
        <p:spPr>
          <a:xfrm>
            <a:off x="685800" y="1905000"/>
            <a:ext cx="7772400" cy="3962400"/>
          </a:xfrm>
        </p:spPr>
        <p:txBody>
          <a:bodyPr/>
          <a:lstStyle/>
          <a:p>
            <a:pPr marL="198438" indent="-198438"/>
            <a:r>
              <a:rPr lang="de-DE" altLang="de-DE" i="1" dirty="0">
                <a:cs typeface="Times New Roman" panose="02020603050405020304" pitchFamily="18" charset="0"/>
              </a:rPr>
              <a:t>Die</a:t>
            </a:r>
            <a:r>
              <a:rPr lang="de-DE" altLang="de-DE" dirty="0">
                <a:cs typeface="Times New Roman" panose="02020603050405020304" pitchFamily="18" charset="0"/>
              </a:rPr>
              <a:t> marxistische Klassentheorie oder </a:t>
            </a:r>
            <a:r>
              <a:rPr lang="de-DE" altLang="de-DE" i="1" dirty="0">
                <a:cs typeface="Times New Roman" panose="02020603050405020304" pitchFamily="18" charset="0"/>
              </a:rPr>
              <a:t>den </a:t>
            </a:r>
            <a:r>
              <a:rPr lang="de-DE" altLang="de-DE" dirty="0">
                <a:cs typeface="Times New Roman" panose="02020603050405020304" pitchFamily="18" charset="0"/>
              </a:rPr>
              <a:t>marxistischen Klassenbegriff gibt es nicht. Auch bei Karl Marx sucht man eine ausgearbeitete Klassentheorie oder eine formale Definition des Begriffs „Klasse“ vergeblich.</a:t>
            </a:r>
          </a:p>
          <a:p>
            <a:pPr marL="198438" indent="-198438"/>
            <a:r>
              <a:rPr lang="de-DE" altLang="de-DE" dirty="0">
                <a:cs typeface="Times New Roman" panose="02020603050405020304" pitchFamily="18" charset="0"/>
              </a:rPr>
              <a:t>Das Kapital, Bd. 3, 52. Kapitel: Die Klassen</a:t>
            </a:r>
          </a:p>
          <a:p>
            <a:pPr marL="198438" indent="-198438">
              <a:buFontTx/>
              <a:buNone/>
            </a:pPr>
            <a:r>
              <a:rPr lang="de-DE" altLang="de-DE" dirty="0">
                <a:cs typeface="Times New Roman" panose="02020603050405020304" pitchFamily="18" charset="0"/>
              </a:rPr>
              <a:t>	Engels als </a:t>
            </a:r>
            <a:r>
              <a:rPr lang="de-DE" altLang="de-DE" dirty="0" err="1">
                <a:cs typeface="Times New Roman" panose="02020603050405020304" pitchFamily="18" charset="0"/>
              </a:rPr>
              <a:t>Hg</a:t>
            </a:r>
            <a:r>
              <a:rPr lang="de-DE" altLang="de-DE" dirty="0">
                <a:cs typeface="Times New Roman" panose="02020603050405020304" pitchFamily="18" charset="0"/>
              </a:rPr>
              <a:t>. notiert am Ende der zweiten Seite: </a:t>
            </a:r>
            <a:br>
              <a:rPr lang="de-DE" altLang="de-DE" dirty="0">
                <a:cs typeface="Times New Roman" panose="02020603050405020304" pitchFamily="18" charset="0"/>
              </a:rPr>
            </a:br>
            <a:r>
              <a:rPr lang="de-DE" altLang="de-DE" dirty="0">
                <a:cs typeface="Times New Roman" panose="02020603050405020304" pitchFamily="18" charset="0"/>
              </a:rPr>
              <a:t>„[Hier bricht das Ms. ab.]“</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F924F79-F9C5-499B-BD29-AFBCCAD14817}"/>
              </a:ext>
            </a:extLst>
          </p:cNvPr>
          <p:cNvSpPr>
            <a:spLocks noGrp="1" noChangeArrowheads="1"/>
          </p:cNvSpPr>
          <p:nvPr>
            <p:ph type="title"/>
          </p:nvPr>
        </p:nvSpPr>
        <p:spPr>
          <a:xfrm>
            <a:off x="685800" y="457200"/>
            <a:ext cx="7772400" cy="1143000"/>
          </a:xfrm>
        </p:spPr>
        <p:txBody>
          <a:bodyPr/>
          <a:lstStyle/>
          <a:p>
            <a:r>
              <a:rPr lang="de-DE" altLang="de-DE" b="1"/>
              <a:t>Die Klassentheorie von Karl Marx: </a:t>
            </a:r>
            <a:br>
              <a:rPr lang="de-DE" altLang="de-DE" b="1"/>
            </a:br>
            <a:r>
              <a:rPr lang="de-DE" altLang="de-DE" sz="2000"/>
              <a:t>„</a:t>
            </a:r>
            <a:r>
              <a:rPr lang="de-DE" altLang="de-DE" sz="2000">
                <a:cs typeface="Times New Roman" panose="02020603050405020304" pitchFamily="18" charset="0"/>
              </a:rPr>
              <a:t>Hier bricht das Ms. ab.“</a:t>
            </a:r>
          </a:p>
        </p:txBody>
      </p:sp>
      <p:sp>
        <p:nvSpPr>
          <p:cNvPr id="45059" name="Rectangle 3">
            <a:extLst>
              <a:ext uri="{FF2B5EF4-FFF2-40B4-BE49-F238E27FC236}">
                <a16:creationId xmlns:a16="http://schemas.microsoft.com/office/drawing/2014/main" id="{FA81173D-E086-4546-89A5-155AFA1BD86A}"/>
              </a:ext>
            </a:extLst>
          </p:cNvPr>
          <p:cNvSpPr>
            <a:spLocks noGrp="1" noChangeArrowheads="1"/>
          </p:cNvSpPr>
          <p:nvPr>
            <p:ph type="body" idx="1"/>
          </p:nvPr>
        </p:nvSpPr>
        <p:spPr>
          <a:xfrm>
            <a:off x="685800" y="1905000"/>
            <a:ext cx="7772400" cy="3962400"/>
          </a:xfrm>
        </p:spPr>
        <p:txBody>
          <a:bodyPr/>
          <a:lstStyle/>
          <a:p>
            <a:pPr marL="0" indent="0">
              <a:buNone/>
            </a:pPr>
            <a:r>
              <a:rPr lang="de-DE" altLang="de-DE" dirty="0">
                <a:cs typeface="Times New Roman" panose="02020603050405020304" pitchFamily="18" charset="0"/>
              </a:rPr>
              <a:t>Man kann in Marx Schriften zwei Verwendungsweisen unterscheiden: </a:t>
            </a:r>
          </a:p>
          <a:p>
            <a:pPr marL="198438" indent="-198438"/>
            <a:r>
              <a:rPr lang="de-DE" altLang="de-DE" dirty="0">
                <a:cs typeface="Times New Roman" panose="02020603050405020304" pitchFamily="18" charset="0"/>
              </a:rPr>
              <a:t>ein abstraktes Modell</a:t>
            </a:r>
          </a:p>
          <a:p>
            <a:pPr marL="198438" indent="-198438"/>
            <a:r>
              <a:rPr lang="de-DE" altLang="de-DE" dirty="0">
                <a:cs typeface="Times New Roman" panose="02020603050405020304" pitchFamily="18" charset="0"/>
              </a:rPr>
              <a:t>die konkreten Beschreibungen bestimmter historischer Gesellschaften</a:t>
            </a:r>
          </a:p>
        </p:txBody>
      </p:sp>
    </p:spTree>
    <p:extLst>
      <p:ext uri="{BB962C8B-B14F-4D97-AF65-F5344CB8AC3E}">
        <p14:creationId xmlns:p14="http://schemas.microsoft.com/office/powerpoint/2010/main" val="2158271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a:extLst>
              <a:ext uri="{FF2B5EF4-FFF2-40B4-BE49-F238E27FC236}">
                <a16:creationId xmlns:a16="http://schemas.microsoft.com/office/drawing/2014/main" id="{0E9DF5DF-7759-4912-9000-86ED98003297}"/>
              </a:ext>
            </a:extLst>
          </p:cNvPr>
          <p:cNvSpPr>
            <a:spLocks noGrp="1" noChangeArrowheads="1"/>
          </p:cNvSpPr>
          <p:nvPr>
            <p:ph type="title"/>
          </p:nvPr>
        </p:nvSpPr>
        <p:spPr>
          <a:xfrm>
            <a:off x="685800" y="457200"/>
            <a:ext cx="7772400" cy="1171600"/>
          </a:xfrm>
        </p:spPr>
        <p:txBody>
          <a:bodyPr/>
          <a:lstStyle/>
          <a:p>
            <a:r>
              <a:rPr lang="de-DE" altLang="de-DE" sz="2800" b="1" dirty="0">
                <a:cs typeface="Times New Roman" panose="02020603050405020304" pitchFamily="18" charset="0"/>
              </a:rPr>
              <a:t>Wie viele Klassen gibt es eigentlich?</a:t>
            </a:r>
          </a:p>
        </p:txBody>
      </p:sp>
      <p:sp>
        <p:nvSpPr>
          <p:cNvPr id="61443" name="Rectangle 1027">
            <a:extLst>
              <a:ext uri="{FF2B5EF4-FFF2-40B4-BE49-F238E27FC236}">
                <a16:creationId xmlns:a16="http://schemas.microsoft.com/office/drawing/2014/main" id="{E66D9456-A0FF-424D-A22D-8DE6B02C6C49}"/>
              </a:ext>
            </a:extLst>
          </p:cNvPr>
          <p:cNvSpPr>
            <a:spLocks noGrp="1" noChangeArrowheads="1"/>
          </p:cNvSpPr>
          <p:nvPr>
            <p:ph type="body" idx="1"/>
          </p:nvPr>
        </p:nvSpPr>
        <p:spPr/>
        <p:txBody>
          <a:bodyPr/>
          <a:lstStyle/>
          <a:p>
            <a:pPr marL="1588" indent="-1588">
              <a:lnSpc>
                <a:spcPct val="90000"/>
              </a:lnSpc>
              <a:buFontTx/>
              <a:buNone/>
            </a:pPr>
            <a:r>
              <a:rPr lang="de-DE" altLang="de-DE" dirty="0">
                <a:cs typeface="Times New Roman" panose="02020603050405020304" pitchFamily="18" charset="0"/>
              </a:rPr>
              <a:t>„Unsere Epoche, die Epoche der Bourgeoisie, zeichnet sich [...] dadurch aus, dass sie die Klassengegensätze vereinfacht hat. Die ganze Gesellschaft spaltet sich mehr und mehr in </a:t>
            </a:r>
            <a:r>
              <a:rPr lang="de-DE" altLang="de-DE" u="sng" dirty="0">
                <a:solidFill>
                  <a:srgbClr val="FF0000"/>
                </a:solidFill>
                <a:cs typeface="Times New Roman" panose="02020603050405020304" pitchFamily="18" charset="0"/>
              </a:rPr>
              <a:t>zwei</a:t>
            </a:r>
            <a:r>
              <a:rPr lang="de-DE" altLang="de-DE" dirty="0">
                <a:cs typeface="Times New Roman" panose="02020603050405020304" pitchFamily="18" charset="0"/>
              </a:rPr>
              <a:t> große feindliche Lager, in zwei große, einander direkt gegenüberstehende Klassen: </a:t>
            </a:r>
            <a:r>
              <a:rPr lang="de-DE" altLang="de-DE" b="1" dirty="0">
                <a:cs typeface="Times New Roman" panose="02020603050405020304" pitchFamily="18" charset="0"/>
              </a:rPr>
              <a:t>Bourgeoisie und Proletariat</a:t>
            </a:r>
            <a:r>
              <a:rPr lang="de-DE" altLang="de-DE" dirty="0">
                <a:cs typeface="Times New Roman" panose="02020603050405020304" pitchFamily="18" charset="0"/>
              </a:rPr>
              <a:t>.“</a:t>
            </a:r>
          </a:p>
          <a:p>
            <a:pPr marL="1588" indent="-1588" algn="r">
              <a:lnSpc>
                <a:spcPct val="90000"/>
              </a:lnSpc>
              <a:spcAft>
                <a:spcPct val="50000"/>
              </a:spcAft>
              <a:buFontTx/>
              <a:buNone/>
            </a:pPr>
            <a:r>
              <a:rPr lang="de-DE" altLang="de-DE" dirty="0">
                <a:cs typeface="Times New Roman" panose="02020603050405020304" pitchFamily="18" charset="0"/>
              </a:rPr>
              <a:t>Karl Marx / Friedrich Engels: </a:t>
            </a:r>
            <a:br>
              <a:rPr lang="de-DE" altLang="de-DE" dirty="0">
                <a:cs typeface="Times New Roman" panose="02020603050405020304" pitchFamily="18" charset="0"/>
              </a:rPr>
            </a:br>
            <a:r>
              <a:rPr lang="de-DE" altLang="de-DE" dirty="0">
                <a:cs typeface="Times New Roman" panose="02020603050405020304" pitchFamily="18" charset="0"/>
              </a:rPr>
              <a:t>Manifest der Kommunistischen Partei (1848)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a:extLst>
              <a:ext uri="{FF2B5EF4-FFF2-40B4-BE49-F238E27FC236}">
                <a16:creationId xmlns:a16="http://schemas.microsoft.com/office/drawing/2014/main" id="{0E9DF5DF-7759-4912-9000-86ED98003297}"/>
              </a:ext>
            </a:extLst>
          </p:cNvPr>
          <p:cNvSpPr>
            <a:spLocks noGrp="1" noChangeArrowheads="1"/>
          </p:cNvSpPr>
          <p:nvPr>
            <p:ph type="title"/>
          </p:nvPr>
        </p:nvSpPr>
        <p:spPr>
          <a:xfrm>
            <a:off x="685800" y="457200"/>
            <a:ext cx="7772400" cy="1171600"/>
          </a:xfrm>
        </p:spPr>
        <p:txBody>
          <a:bodyPr/>
          <a:lstStyle/>
          <a:p>
            <a:r>
              <a:rPr lang="de-DE" altLang="de-DE" sz="2800" b="1" dirty="0">
                <a:cs typeface="Times New Roman" panose="02020603050405020304" pitchFamily="18" charset="0"/>
              </a:rPr>
              <a:t>Wie viele Klassen gibt es eigentlich?</a:t>
            </a:r>
          </a:p>
        </p:txBody>
      </p:sp>
      <p:sp>
        <p:nvSpPr>
          <p:cNvPr id="61443" name="Rectangle 1027">
            <a:extLst>
              <a:ext uri="{FF2B5EF4-FFF2-40B4-BE49-F238E27FC236}">
                <a16:creationId xmlns:a16="http://schemas.microsoft.com/office/drawing/2014/main" id="{E66D9456-A0FF-424D-A22D-8DE6B02C6C49}"/>
              </a:ext>
            </a:extLst>
          </p:cNvPr>
          <p:cNvSpPr>
            <a:spLocks noGrp="1" noChangeArrowheads="1"/>
          </p:cNvSpPr>
          <p:nvPr>
            <p:ph type="body" idx="1"/>
          </p:nvPr>
        </p:nvSpPr>
        <p:spPr/>
        <p:txBody>
          <a:bodyPr/>
          <a:lstStyle/>
          <a:p>
            <a:pPr marL="1588" indent="-1588">
              <a:lnSpc>
                <a:spcPct val="90000"/>
              </a:lnSpc>
              <a:buFontTx/>
              <a:buNone/>
            </a:pPr>
            <a:r>
              <a:rPr lang="de-DE" altLang="de-DE" dirty="0">
                <a:cs typeface="Times New Roman" panose="02020603050405020304" pitchFamily="18" charset="0"/>
              </a:rPr>
              <a:t>	„Die Eigentümer von bloßer Arbeitskraft, die Eigentümer von Kapital und die Grundeigentümer, deren respektive Einkommensquellen Arbeitslohn, Profit und Grundrente sind, also </a:t>
            </a:r>
            <a:r>
              <a:rPr lang="de-DE" altLang="de-DE" b="1" dirty="0">
                <a:cs typeface="Times New Roman" panose="02020603050405020304" pitchFamily="18" charset="0"/>
              </a:rPr>
              <a:t>Lohnarbeiter, Kapitalisten und Grundeigentümer</a:t>
            </a:r>
            <a:r>
              <a:rPr lang="de-DE" altLang="de-DE" dirty="0">
                <a:cs typeface="Times New Roman" panose="02020603050405020304" pitchFamily="18" charset="0"/>
              </a:rPr>
              <a:t>, bilden die </a:t>
            </a:r>
            <a:r>
              <a:rPr lang="de-DE" altLang="de-DE" u="sng" dirty="0">
                <a:solidFill>
                  <a:srgbClr val="FF0000"/>
                </a:solidFill>
                <a:cs typeface="Times New Roman" panose="02020603050405020304" pitchFamily="18" charset="0"/>
              </a:rPr>
              <a:t>drei</a:t>
            </a:r>
            <a:r>
              <a:rPr lang="de-DE" altLang="de-DE" dirty="0">
                <a:cs typeface="Times New Roman" panose="02020603050405020304" pitchFamily="18" charset="0"/>
              </a:rPr>
              <a:t> großen Klassen der modernen, auf der kapitalistischen Produktionsweise beruhenden Gesellschaft.“</a:t>
            </a:r>
          </a:p>
          <a:p>
            <a:pPr marL="1588" indent="-1588" algn="r">
              <a:lnSpc>
                <a:spcPct val="90000"/>
              </a:lnSpc>
              <a:buFontTx/>
              <a:buNone/>
            </a:pPr>
            <a:r>
              <a:rPr lang="de-DE" altLang="de-DE" dirty="0"/>
              <a:t>Karl Marx: Das Kapital, Bd. 3 (1894)</a:t>
            </a:r>
          </a:p>
        </p:txBody>
      </p:sp>
    </p:spTree>
    <p:extLst>
      <p:ext uri="{BB962C8B-B14F-4D97-AF65-F5344CB8AC3E}">
        <p14:creationId xmlns:p14="http://schemas.microsoft.com/office/powerpoint/2010/main" val="1806259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ACB29C2-AD7B-45CF-AD98-9A1C07F40695}"/>
              </a:ext>
            </a:extLst>
          </p:cNvPr>
          <p:cNvSpPr>
            <a:spLocks noGrp="1" noChangeArrowheads="1"/>
          </p:cNvSpPr>
          <p:nvPr>
            <p:ph type="title"/>
          </p:nvPr>
        </p:nvSpPr>
        <p:spPr>
          <a:xfrm>
            <a:off x="685800" y="457200"/>
            <a:ext cx="7772400" cy="914400"/>
          </a:xfrm>
        </p:spPr>
        <p:txBody>
          <a:bodyPr/>
          <a:lstStyle/>
          <a:p>
            <a:r>
              <a:rPr lang="de-DE" altLang="de-DE" b="1">
                <a:cs typeface="Times New Roman" panose="02020603050405020304" pitchFamily="18" charset="0"/>
              </a:rPr>
              <a:t>Das abstrakte Modell</a:t>
            </a:r>
            <a:endParaRPr lang="de-DE" altLang="de-DE" sz="2400">
              <a:cs typeface="Arial" panose="020B0604020202020204" pitchFamily="34" charset="0"/>
            </a:endParaRPr>
          </a:p>
        </p:txBody>
      </p:sp>
      <p:sp>
        <p:nvSpPr>
          <p:cNvPr id="57347" name="Rectangle 3">
            <a:extLst>
              <a:ext uri="{FF2B5EF4-FFF2-40B4-BE49-F238E27FC236}">
                <a16:creationId xmlns:a16="http://schemas.microsoft.com/office/drawing/2014/main" id="{B05834EC-139D-403D-A00A-8E053443D5F1}"/>
              </a:ext>
            </a:extLst>
          </p:cNvPr>
          <p:cNvSpPr>
            <a:spLocks noGrp="1" noChangeArrowheads="1"/>
          </p:cNvSpPr>
          <p:nvPr>
            <p:ph type="body" idx="1"/>
          </p:nvPr>
        </p:nvSpPr>
        <p:spPr>
          <a:xfrm>
            <a:off x="685800" y="1524000"/>
            <a:ext cx="7772400" cy="4267200"/>
          </a:xfrm>
        </p:spPr>
        <p:txBody>
          <a:bodyPr anchor="ctr"/>
          <a:lstStyle/>
          <a:p>
            <a:pPr>
              <a:lnSpc>
                <a:spcPct val="90000"/>
              </a:lnSpc>
            </a:pPr>
            <a:r>
              <a:rPr lang="de-DE" altLang="de-DE" dirty="0">
                <a:cs typeface="Times New Roman" panose="02020603050405020304" pitchFamily="18" charset="0"/>
              </a:rPr>
              <a:t>Das „Fundament“ der Klassenbeziehungen ist das </a:t>
            </a:r>
            <a:r>
              <a:rPr lang="de-DE" altLang="de-DE" b="1" dirty="0">
                <a:cs typeface="Times New Roman" panose="02020603050405020304" pitchFamily="18" charset="0"/>
              </a:rPr>
              <a:t>Verhältnis von Kapital und Arbeit</a:t>
            </a:r>
            <a:r>
              <a:rPr lang="de-DE" altLang="de-DE" dirty="0">
                <a:cs typeface="Times New Roman" panose="02020603050405020304" pitchFamily="18" charset="0"/>
              </a:rPr>
              <a:t> im kapitalistischen Produktionsprozess. Die Klassengliederung ist identisch mit dem System der gesellschaftlichen Teilung der Arbeit.</a:t>
            </a:r>
          </a:p>
          <a:p>
            <a:pPr>
              <a:lnSpc>
                <a:spcPct val="90000"/>
              </a:lnSpc>
            </a:pPr>
            <a:r>
              <a:rPr lang="de-DE" altLang="de-DE" dirty="0">
                <a:cs typeface="Times New Roman" panose="02020603050405020304" pitchFamily="18" charset="0"/>
              </a:rPr>
              <a:t>Der Hebel, um die </a:t>
            </a:r>
            <a:r>
              <a:rPr lang="de-DE" altLang="de-DE" b="1" dirty="0">
                <a:cs typeface="Times New Roman" panose="02020603050405020304" pitchFamily="18" charset="0"/>
              </a:rPr>
              <a:t>Verfügung über die Mehrarbeit und ihr Ergebnis</a:t>
            </a:r>
            <a:r>
              <a:rPr lang="de-DE" altLang="de-DE" dirty="0">
                <a:cs typeface="Times New Roman" panose="02020603050405020304" pitchFamily="18" charset="0"/>
              </a:rPr>
              <a:t>, das Mehrprodukt, zu erhalten, ist die Kontrolle über die Produktionsmittel. Inbegriff dieser Kontrolle ist das Privateigentum. Sobald das Mehrprodukt in der Form exklusiven Eigentums angeeignet wird, strukturiert sich die Gesellschaft in Klassen.</a:t>
            </a:r>
            <a:endParaRPr lang="de-DE" altLang="de-DE" dirty="0"/>
          </a:p>
        </p:txBody>
      </p:sp>
    </p:spTree>
  </p:cSld>
  <p:clrMapOvr>
    <a:masterClrMapping/>
  </p:clrMapOvr>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1058</Words>
  <Application>Microsoft Office PowerPoint</Application>
  <PresentationFormat>Bildschirmpräsentation (4:3)</PresentationFormat>
  <Paragraphs>102</Paragraphs>
  <Slides>27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Tahoma</vt:lpstr>
      <vt:lpstr>Times New Roman</vt:lpstr>
      <vt:lpstr>Verdana</vt:lpstr>
      <vt:lpstr>Standarddesign</vt:lpstr>
      <vt:lpstr>Einführung in die  marxistische Klassentheorie  Marx in Kürze: Köln, 14.06.2018 Hans Günter Bell</vt:lpstr>
      <vt:lpstr>Wie sieht heute die „Arbeiterklasse“ aus?</vt:lpstr>
      <vt:lpstr>Wie sieht heute die „Arbeiterklasse“ aus?</vt:lpstr>
      <vt:lpstr>Gliederung</vt:lpstr>
      <vt:lpstr>Die Klassentheorie von Karl Marx:  „Hier bricht das Ms. ab.“</vt:lpstr>
      <vt:lpstr>Die Klassentheorie von Karl Marx:  „Hier bricht das Ms. ab.“</vt:lpstr>
      <vt:lpstr>Wie viele Klassen gibt es eigentlich?</vt:lpstr>
      <vt:lpstr>Wie viele Klassen gibt es eigentlich?</vt:lpstr>
      <vt:lpstr>Das abstrakte Modell</vt:lpstr>
      <vt:lpstr>Das abstrakte Modell</vt:lpstr>
      <vt:lpstr>konkrete historische Beschreibung Der 18. Brumaire des Louis Bonaparte (1852)</vt:lpstr>
      <vt:lpstr>Klassenverhältnisse als primärer Erklärungsgrund</vt:lpstr>
      <vt:lpstr>Marxistische Klassentheorien</vt:lpstr>
      <vt:lpstr>Edward P. Thompson</vt:lpstr>
      <vt:lpstr>Erik Olin Wright</vt:lpstr>
      <vt:lpstr>Erik Olin Wright</vt:lpstr>
      <vt:lpstr>Klassenstrukturmodell</vt:lpstr>
      <vt:lpstr>Klassenstrukturmodell</vt:lpstr>
      <vt:lpstr>Klassenstrukturmodell</vt:lpstr>
      <vt:lpstr>klassenbezogene Einstellungen</vt:lpstr>
      <vt:lpstr>Bewusstseinsindex</vt:lpstr>
      <vt:lpstr>Bewusstseinsindex</vt:lpstr>
      <vt:lpstr>Beibehaltung des Klassenbegriffs</vt:lpstr>
      <vt:lpstr>Wie aktuell ist sie also, die marxistische Klassentheorie?</vt:lpstr>
      <vt:lpstr>Wie aktuell ist sie also, die marxistische Klassentheorie?</vt:lpstr>
      <vt:lpstr>Wie aktuell ist sie also, die marxistische Klassentheorie?</vt:lpstr>
      <vt:lpstr>Literatur</vt:lpstr>
    </vt:vector>
  </TitlesOfParts>
  <Company>Bell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Bell</dc:creator>
  <cp:lastModifiedBy>Alexander Recht</cp:lastModifiedBy>
  <cp:revision>82</cp:revision>
  <dcterms:created xsi:type="dcterms:W3CDTF">2005-05-29T15:44:11Z</dcterms:created>
  <dcterms:modified xsi:type="dcterms:W3CDTF">2018-06-17T12:34:35Z</dcterms:modified>
</cp:coreProperties>
</file>