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1"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320" r:id="rId13"/>
    <p:sldId id="286" r:id="rId14"/>
    <p:sldId id="281" r:id="rId15"/>
    <p:sldId id="322" r:id="rId16"/>
    <p:sldId id="321" r:id="rId17"/>
    <p:sldId id="311" r:id="rId18"/>
    <p:sldId id="323" r:id="rId19"/>
    <p:sldId id="312" r:id="rId20"/>
    <p:sldId id="324" r:id="rId21"/>
    <p:sldId id="313" r:id="rId22"/>
    <p:sldId id="325" r:id="rId23"/>
    <p:sldId id="314" r:id="rId24"/>
    <p:sldId id="326" r:id="rId25"/>
    <p:sldId id="315" r:id="rId26"/>
    <p:sldId id="316" r:id="rId27"/>
    <p:sldId id="327" r:id="rId28"/>
    <p:sldId id="288" r:id="rId29"/>
    <p:sldId id="329" r:id="rId30"/>
    <p:sldId id="289" r:id="rId31"/>
    <p:sldId id="317" r:id="rId32"/>
    <p:sldId id="328" r:id="rId33"/>
    <p:sldId id="330" r:id="rId34"/>
    <p:sldId id="318" r:id="rId35"/>
    <p:sldId id="337" r:id="rId36"/>
    <p:sldId id="319" r:id="rId37"/>
    <p:sldId id="331" r:id="rId38"/>
    <p:sldId id="287" r:id="rId39"/>
    <p:sldId id="290" r:id="rId40"/>
    <p:sldId id="291" r:id="rId41"/>
    <p:sldId id="296" r:id="rId42"/>
    <p:sldId id="340" r:id="rId43"/>
    <p:sldId id="297" r:id="rId44"/>
    <p:sldId id="298" r:id="rId45"/>
    <p:sldId id="299" r:id="rId46"/>
    <p:sldId id="302" r:id="rId47"/>
    <p:sldId id="338" r:id="rId48"/>
    <p:sldId id="339" r:id="rId49"/>
    <p:sldId id="300" r:id="rId50"/>
    <p:sldId id="301" r:id="rId51"/>
    <p:sldId id="332" r:id="rId52"/>
    <p:sldId id="333" r:id="rId53"/>
    <p:sldId id="334" r:id="rId54"/>
    <p:sldId id="341" r:id="rId55"/>
    <p:sldId id="335" r:id="rId56"/>
    <p:sldId id="336"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6" d="100"/>
          <a:sy n="66" d="100"/>
        </p:scale>
        <p:origin x="425"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33ABD0-C8DA-47D3-8F50-EA25647416E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e-DE"/>
        </a:p>
      </dgm:t>
    </dgm:pt>
    <dgm:pt modelId="{7B0F1A65-4A07-4F52-A337-43C55FECA077}">
      <dgm:prSet phldrT="[Text]"/>
      <dgm:spPr/>
      <dgm:t>
        <a:bodyPr/>
        <a:lstStyle/>
        <a:p>
          <a:r>
            <a:rPr lang="de-DE" dirty="0"/>
            <a:t>Kapital</a:t>
          </a:r>
        </a:p>
      </dgm:t>
    </dgm:pt>
    <dgm:pt modelId="{30673C82-0198-45B1-A5A9-3DD96BAA2B21}" type="parTrans" cxnId="{789E33E7-7B83-4742-91CB-12E23877DA1D}">
      <dgm:prSet/>
      <dgm:spPr/>
      <dgm:t>
        <a:bodyPr/>
        <a:lstStyle/>
        <a:p>
          <a:endParaRPr lang="de-DE"/>
        </a:p>
      </dgm:t>
    </dgm:pt>
    <dgm:pt modelId="{E08662D2-27BE-40B7-A4A3-6470FCF20A4E}" type="sibTrans" cxnId="{789E33E7-7B83-4742-91CB-12E23877DA1D}">
      <dgm:prSet/>
      <dgm:spPr/>
      <dgm:t>
        <a:bodyPr/>
        <a:lstStyle/>
        <a:p>
          <a:endParaRPr lang="de-DE"/>
        </a:p>
      </dgm:t>
    </dgm:pt>
    <dgm:pt modelId="{63F83988-8304-4685-BF5E-CF839F28D845}">
      <dgm:prSet phldrT="[Text]"/>
      <dgm:spPr/>
      <dgm:t>
        <a:bodyPr/>
        <a:lstStyle/>
        <a:p>
          <a:r>
            <a:rPr lang="de-DE" dirty="0"/>
            <a:t>Gewinn</a:t>
          </a:r>
        </a:p>
      </dgm:t>
    </dgm:pt>
    <dgm:pt modelId="{BEC5E29A-17A0-4FC0-BDF0-9A159AE94C6F}" type="parTrans" cxnId="{6802F39C-65C6-4AA4-A10D-E33BE53A6D8F}">
      <dgm:prSet/>
      <dgm:spPr/>
      <dgm:t>
        <a:bodyPr/>
        <a:lstStyle/>
        <a:p>
          <a:endParaRPr lang="de-DE"/>
        </a:p>
      </dgm:t>
    </dgm:pt>
    <dgm:pt modelId="{EF4C8FC0-1DE1-4C97-B01C-61E458D76003}" type="sibTrans" cxnId="{6802F39C-65C6-4AA4-A10D-E33BE53A6D8F}">
      <dgm:prSet/>
      <dgm:spPr/>
      <dgm:t>
        <a:bodyPr/>
        <a:lstStyle/>
        <a:p>
          <a:endParaRPr lang="de-DE"/>
        </a:p>
      </dgm:t>
    </dgm:pt>
    <dgm:pt modelId="{6C0ECAE9-E617-4A67-9D36-1D9220EA51C1}">
      <dgm:prSet phldrT="[Text]"/>
      <dgm:spPr/>
      <dgm:t>
        <a:bodyPr/>
        <a:lstStyle/>
        <a:p>
          <a:r>
            <a:rPr lang="de-DE" dirty="0"/>
            <a:t>(mehr) Kapital</a:t>
          </a:r>
        </a:p>
      </dgm:t>
    </dgm:pt>
    <dgm:pt modelId="{F4879D30-5C5E-433B-875F-F8FDEF6321DB}" type="parTrans" cxnId="{9BA162C5-4B6D-4288-9984-FB947AFA0C44}">
      <dgm:prSet/>
      <dgm:spPr/>
      <dgm:t>
        <a:bodyPr/>
        <a:lstStyle/>
        <a:p>
          <a:endParaRPr lang="de-DE"/>
        </a:p>
      </dgm:t>
    </dgm:pt>
    <dgm:pt modelId="{B85D302A-773C-4AD5-8DDE-BD4326863D23}" type="sibTrans" cxnId="{9BA162C5-4B6D-4288-9984-FB947AFA0C44}">
      <dgm:prSet/>
      <dgm:spPr/>
      <dgm:t>
        <a:bodyPr/>
        <a:lstStyle/>
        <a:p>
          <a:endParaRPr lang="de-DE"/>
        </a:p>
      </dgm:t>
    </dgm:pt>
    <dgm:pt modelId="{8FEE701B-EE7A-4591-BACE-0D6887907F23}">
      <dgm:prSet phldrT="[Text]"/>
      <dgm:spPr/>
      <dgm:t>
        <a:bodyPr/>
        <a:lstStyle/>
        <a:p>
          <a:r>
            <a:rPr lang="de-DE" dirty="0"/>
            <a:t>Gewinn</a:t>
          </a:r>
        </a:p>
      </dgm:t>
    </dgm:pt>
    <dgm:pt modelId="{BF2C4604-10EB-4C9E-84E4-10B92BA8FB46}" type="parTrans" cxnId="{0B9CD107-9351-4E48-9607-B6A2888098C2}">
      <dgm:prSet/>
      <dgm:spPr/>
      <dgm:t>
        <a:bodyPr/>
        <a:lstStyle/>
        <a:p>
          <a:endParaRPr lang="de-DE"/>
        </a:p>
      </dgm:t>
    </dgm:pt>
    <dgm:pt modelId="{E9580360-2725-4D38-BEE8-5B8162FCC6EC}" type="sibTrans" cxnId="{0B9CD107-9351-4E48-9607-B6A2888098C2}">
      <dgm:prSet/>
      <dgm:spPr/>
      <dgm:t>
        <a:bodyPr/>
        <a:lstStyle/>
        <a:p>
          <a:endParaRPr lang="de-DE"/>
        </a:p>
      </dgm:t>
    </dgm:pt>
    <dgm:pt modelId="{E4CE0992-972B-4520-BF0E-C289820324A8}">
      <dgm:prSet phldrT="[Text]"/>
      <dgm:spPr/>
      <dgm:t>
        <a:bodyPr/>
        <a:lstStyle/>
        <a:p>
          <a:r>
            <a:rPr lang="de-DE" dirty="0"/>
            <a:t>(noch mehr) Kapital</a:t>
          </a:r>
        </a:p>
      </dgm:t>
    </dgm:pt>
    <dgm:pt modelId="{A8F4547C-92F8-4D27-9B30-391C8E17A9B0}" type="parTrans" cxnId="{2C266D55-F9E7-450A-9669-05528143217D}">
      <dgm:prSet/>
      <dgm:spPr/>
      <dgm:t>
        <a:bodyPr/>
        <a:lstStyle/>
        <a:p>
          <a:endParaRPr lang="de-DE"/>
        </a:p>
      </dgm:t>
    </dgm:pt>
    <dgm:pt modelId="{0269AA0B-4143-498A-9775-E3E0819626C5}" type="sibTrans" cxnId="{2C266D55-F9E7-450A-9669-05528143217D}">
      <dgm:prSet/>
      <dgm:spPr/>
      <dgm:t>
        <a:bodyPr/>
        <a:lstStyle/>
        <a:p>
          <a:endParaRPr lang="de-DE"/>
        </a:p>
      </dgm:t>
    </dgm:pt>
    <dgm:pt modelId="{CEC62934-95C6-46E4-8DB1-D41E1DEBE4E3}">
      <dgm:prSet phldrT="[Text]"/>
      <dgm:spPr/>
      <dgm:t>
        <a:bodyPr/>
        <a:lstStyle/>
        <a:p>
          <a:r>
            <a:rPr lang="de-DE" dirty="0"/>
            <a:t>Gewinn</a:t>
          </a:r>
        </a:p>
      </dgm:t>
    </dgm:pt>
    <dgm:pt modelId="{898B7D4F-D9EA-44A3-A680-493EA7BC2328}" type="parTrans" cxnId="{E678EAC8-D1D4-4656-A020-67607003A3FB}">
      <dgm:prSet/>
      <dgm:spPr/>
      <dgm:t>
        <a:bodyPr/>
        <a:lstStyle/>
        <a:p>
          <a:endParaRPr lang="de-DE"/>
        </a:p>
      </dgm:t>
    </dgm:pt>
    <dgm:pt modelId="{20BE122E-6677-49D7-9939-9F2022731F5C}" type="sibTrans" cxnId="{E678EAC8-D1D4-4656-A020-67607003A3FB}">
      <dgm:prSet/>
      <dgm:spPr/>
      <dgm:t>
        <a:bodyPr/>
        <a:lstStyle/>
        <a:p>
          <a:endParaRPr lang="de-DE"/>
        </a:p>
      </dgm:t>
    </dgm:pt>
    <dgm:pt modelId="{15149075-4E42-4531-8046-887C71B3948A}" type="pres">
      <dgm:prSet presAssocID="{4733ABD0-C8DA-47D3-8F50-EA25647416E8}" presName="cycle" presStyleCnt="0">
        <dgm:presLayoutVars>
          <dgm:dir/>
          <dgm:resizeHandles val="exact"/>
        </dgm:presLayoutVars>
      </dgm:prSet>
      <dgm:spPr/>
    </dgm:pt>
    <dgm:pt modelId="{586407FB-E0F6-4FCC-90E0-D94A1CECDD9D}" type="pres">
      <dgm:prSet presAssocID="{7B0F1A65-4A07-4F52-A337-43C55FECA077}" presName="node" presStyleLbl="node1" presStyleIdx="0" presStyleCnt="6">
        <dgm:presLayoutVars>
          <dgm:bulletEnabled val="1"/>
        </dgm:presLayoutVars>
      </dgm:prSet>
      <dgm:spPr/>
    </dgm:pt>
    <dgm:pt modelId="{37E3390C-E5CA-4B89-A7FF-D3C0E497B426}" type="pres">
      <dgm:prSet presAssocID="{E08662D2-27BE-40B7-A4A3-6470FCF20A4E}" presName="sibTrans" presStyleLbl="sibTrans2D1" presStyleIdx="0" presStyleCnt="6"/>
      <dgm:spPr/>
    </dgm:pt>
    <dgm:pt modelId="{01F9B8C9-E499-4550-BDB5-C2E903737301}" type="pres">
      <dgm:prSet presAssocID="{E08662D2-27BE-40B7-A4A3-6470FCF20A4E}" presName="connectorText" presStyleLbl="sibTrans2D1" presStyleIdx="0" presStyleCnt="6"/>
      <dgm:spPr/>
    </dgm:pt>
    <dgm:pt modelId="{81EB362C-9DF3-4513-9247-545EA327C799}" type="pres">
      <dgm:prSet presAssocID="{63F83988-8304-4685-BF5E-CF839F28D845}" presName="node" presStyleLbl="node1" presStyleIdx="1" presStyleCnt="6">
        <dgm:presLayoutVars>
          <dgm:bulletEnabled val="1"/>
        </dgm:presLayoutVars>
      </dgm:prSet>
      <dgm:spPr/>
    </dgm:pt>
    <dgm:pt modelId="{2510686B-1F32-4F57-90C4-5E8DF6080EC0}" type="pres">
      <dgm:prSet presAssocID="{EF4C8FC0-1DE1-4C97-B01C-61E458D76003}" presName="sibTrans" presStyleLbl="sibTrans2D1" presStyleIdx="1" presStyleCnt="6"/>
      <dgm:spPr/>
    </dgm:pt>
    <dgm:pt modelId="{6466BE45-82A9-4AF7-944F-16CDA04085EE}" type="pres">
      <dgm:prSet presAssocID="{EF4C8FC0-1DE1-4C97-B01C-61E458D76003}" presName="connectorText" presStyleLbl="sibTrans2D1" presStyleIdx="1" presStyleCnt="6"/>
      <dgm:spPr/>
    </dgm:pt>
    <dgm:pt modelId="{E2021EAE-09EC-454E-A8E2-E5F2BDFB6CAB}" type="pres">
      <dgm:prSet presAssocID="{6C0ECAE9-E617-4A67-9D36-1D9220EA51C1}" presName="node" presStyleLbl="node1" presStyleIdx="2" presStyleCnt="6">
        <dgm:presLayoutVars>
          <dgm:bulletEnabled val="1"/>
        </dgm:presLayoutVars>
      </dgm:prSet>
      <dgm:spPr/>
    </dgm:pt>
    <dgm:pt modelId="{A3DDE378-6709-4DBD-ACDA-4DD922CAE121}" type="pres">
      <dgm:prSet presAssocID="{B85D302A-773C-4AD5-8DDE-BD4326863D23}" presName="sibTrans" presStyleLbl="sibTrans2D1" presStyleIdx="2" presStyleCnt="6"/>
      <dgm:spPr/>
    </dgm:pt>
    <dgm:pt modelId="{7A501846-DBA2-4E0C-A948-0AF60A717876}" type="pres">
      <dgm:prSet presAssocID="{B85D302A-773C-4AD5-8DDE-BD4326863D23}" presName="connectorText" presStyleLbl="sibTrans2D1" presStyleIdx="2" presStyleCnt="6"/>
      <dgm:spPr/>
    </dgm:pt>
    <dgm:pt modelId="{AD9D3DF7-840B-4380-95F9-6E25000699E7}" type="pres">
      <dgm:prSet presAssocID="{8FEE701B-EE7A-4591-BACE-0D6887907F23}" presName="node" presStyleLbl="node1" presStyleIdx="3" presStyleCnt="6">
        <dgm:presLayoutVars>
          <dgm:bulletEnabled val="1"/>
        </dgm:presLayoutVars>
      </dgm:prSet>
      <dgm:spPr/>
    </dgm:pt>
    <dgm:pt modelId="{415FD014-56AA-4303-8CE3-2707C6C8FE7D}" type="pres">
      <dgm:prSet presAssocID="{E9580360-2725-4D38-BEE8-5B8162FCC6EC}" presName="sibTrans" presStyleLbl="sibTrans2D1" presStyleIdx="3" presStyleCnt="6"/>
      <dgm:spPr/>
    </dgm:pt>
    <dgm:pt modelId="{84FBEAE0-5998-44D0-99E2-926D3512DA87}" type="pres">
      <dgm:prSet presAssocID="{E9580360-2725-4D38-BEE8-5B8162FCC6EC}" presName="connectorText" presStyleLbl="sibTrans2D1" presStyleIdx="3" presStyleCnt="6"/>
      <dgm:spPr/>
    </dgm:pt>
    <dgm:pt modelId="{BE388DDA-C344-40DE-AC9C-FAC8A36F5A35}" type="pres">
      <dgm:prSet presAssocID="{E4CE0992-972B-4520-BF0E-C289820324A8}" presName="node" presStyleLbl="node1" presStyleIdx="4" presStyleCnt="6">
        <dgm:presLayoutVars>
          <dgm:bulletEnabled val="1"/>
        </dgm:presLayoutVars>
      </dgm:prSet>
      <dgm:spPr/>
    </dgm:pt>
    <dgm:pt modelId="{3AE09C9C-3093-428B-AA79-9894A9526F39}" type="pres">
      <dgm:prSet presAssocID="{0269AA0B-4143-498A-9775-E3E0819626C5}" presName="sibTrans" presStyleLbl="sibTrans2D1" presStyleIdx="4" presStyleCnt="6"/>
      <dgm:spPr/>
    </dgm:pt>
    <dgm:pt modelId="{C76B1318-B411-4ADA-B0FE-D8F70B221729}" type="pres">
      <dgm:prSet presAssocID="{0269AA0B-4143-498A-9775-E3E0819626C5}" presName="connectorText" presStyleLbl="sibTrans2D1" presStyleIdx="4" presStyleCnt="6"/>
      <dgm:spPr/>
    </dgm:pt>
    <dgm:pt modelId="{15CA13C1-6B77-4C46-AB56-26185649D752}" type="pres">
      <dgm:prSet presAssocID="{CEC62934-95C6-46E4-8DB1-D41E1DEBE4E3}" presName="node" presStyleLbl="node1" presStyleIdx="5" presStyleCnt="6">
        <dgm:presLayoutVars>
          <dgm:bulletEnabled val="1"/>
        </dgm:presLayoutVars>
      </dgm:prSet>
      <dgm:spPr/>
    </dgm:pt>
    <dgm:pt modelId="{BF567E9C-817A-42C5-9C10-99920B002D7F}" type="pres">
      <dgm:prSet presAssocID="{20BE122E-6677-49D7-9939-9F2022731F5C}" presName="sibTrans" presStyleLbl="sibTrans2D1" presStyleIdx="5" presStyleCnt="6"/>
      <dgm:spPr/>
    </dgm:pt>
    <dgm:pt modelId="{C0E94CAB-091C-4E30-8F91-38E4BF4F0D9D}" type="pres">
      <dgm:prSet presAssocID="{20BE122E-6677-49D7-9939-9F2022731F5C}" presName="connectorText" presStyleLbl="sibTrans2D1" presStyleIdx="5" presStyleCnt="6"/>
      <dgm:spPr/>
    </dgm:pt>
  </dgm:ptLst>
  <dgm:cxnLst>
    <dgm:cxn modelId="{08EB3003-BB8E-4E79-B451-0C1228E9596D}" type="presOf" srcId="{CEC62934-95C6-46E4-8DB1-D41E1DEBE4E3}" destId="{15CA13C1-6B77-4C46-AB56-26185649D752}" srcOrd="0" destOrd="0" presId="urn:microsoft.com/office/officeart/2005/8/layout/cycle2"/>
    <dgm:cxn modelId="{494AA603-2200-4DCA-AF4E-85301F82D2D3}" type="presOf" srcId="{E08662D2-27BE-40B7-A4A3-6470FCF20A4E}" destId="{37E3390C-E5CA-4B89-A7FF-D3C0E497B426}" srcOrd="0" destOrd="0" presId="urn:microsoft.com/office/officeart/2005/8/layout/cycle2"/>
    <dgm:cxn modelId="{0B9CD107-9351-4E48-9607-B6A2888098C2}" srcId="{4733ABD0-C8DA-47D3-8F50-EA25647416E8}" destId="{8FEE701B-EE7A-4591-BACE-0D6887907F23}" srcOrd="3" destOrd="0" parTransId="{BF2C4604-10EB-4C9E-84E4-10B92BA8FB46}" sibTransId="{E9580360-2725-4D38-BEE8-5B8162FCC6EC}"/>
    <dgm:cxn modelId="{696FFD1C-B65A-4163-B187-0E4BFFE31F22}" type="presOf" srcId="{E9580360-2725-4D38-BEE8-5B8162FCC6EC}" destId="{84FBEAE0-5998-44D0-99E2-926D3512DA87}" srcOrd="1" destOrd="0" presId="urn:microsoft.com/office/officeart/2005/8/layout/cycle2"/>
    <dgm:cxn modelId="{59C1752F-9E5F-450A-8B22-20293A7C4275}" type="presOf" srcId="{E9580360-2725-4D38-BEE8-5B8162FCC6EC}" destId="{415FD014-56AA-4303-8CE3-2707C6C8FE7D}" srcOrd="0" destOrd="0" presId="urn:microsoft.com/office/officeart/2005/8/layout/cycle2"/>
    <dgm:cxn modelId="{03373A35-782E-442B-B161-A66502B24D82}" type="presOf" srcId="{EF4C8FC0-1DE1-4C97-B01C-61E458D76003}" destId="{2510686B-1F32-4F57-90C4-5E8DF6080EC0}" srcOrd="0" destOrd="0" presId="urn:microsoft.com/office/officeart/2005/8/layout/cycle2"/>
    <dgm:cxn modelId="{80FB7935-85FA-420D-863A-AD8BFC3ED944}" type="presOf" srcId="{E4CE0992-972B-4520-BF0E-C289820324A8}" destId="{BE388DDA-C344-40DE-AC9C-FAC8A36F5A35}" srcOrd="0" destOrd="0" presId="urn:microsoft.com/office/officeart/2005/8/layout/cycle2"/>
    <dgm:cxn modelId="{01E6DE5F-365F-44DE-8FC6-D7D0EDFD22C3}" type="presOf" srcId="{B85D302A-773C-4AD5-8DDE-BD4326863D23}" destId="{7A501846-DBA2-4E0C-A948-0AF60A717876}" srcOrd="1" destOrd="0" presId="urn:microsoft.com/office/officeart/2005/8/layout/cycle2"/>
    <dgm:cxn modelId="{AC2A5D42-1359-4328-96F7-6C402E6876BB}" type="presOf" srcId="{B85D302A-773C-4AD5-8DDE-BD4326863D23}" destId="{A3DDE378-6709-4DBD-ACDA-4DD922CAE121}" srcOrd="0" destOrd="0" presId="urn:microsoft.com/office/officeart/2005/8/layout/cycle2"/>
    <dgm:cxn modelId="{FAEFDF46-2E8F-4882-8351-2E2863A70855}" type="presOf" srcId="{8FEE701B-EE7A-4591-BACE-0D6887907F23}" destId="{AD9D3DF7-840B-4380-95F9-6E25000699E7}" srcOrd="0" destOrd="0" presId="urn:microsoft.com/office/officeart/2005/8/layout/cycle2"/>
    <dgm:cxn modelId="{6B407051-8E46-429B-A497-D637C06FFC86}" type="presOf" srcId="{E08662D2-27BE-40B7-A4A3-6470FCF20A4E}" destId="{01F9B8C9-E499-4550-BDB5-C2E903737301}" srcOrd="1" destOrd="0" presId="urn:microsoft.com/office/officeart/2005/8/layout/cycle2"/>
    <dgm:cxn modelId="{BA961F72-6128-4880-960B-B72BF8509548}" type="presOf" srcId="{7B0F1A65-4A07-4F52-A337-43C55FECA077}" destId="{586407FB-E0F6-4FCC-90E0-D94A1CECDD9D}" srcOrd="0" destOrd="0" presId="urn:microsoft.com/office/officeart/2005/8/layout/cycle2"/>
    <dgm:cxn modelId="{2C266D55-F9E7-450A-9669-05528143217D}" srcId="{4733ABD0-C8DA-47D3-8F50-EA25647416E8}" destId="{E4CE0992-972B-4520-BF0E-C289820324A8}" srcOrd="4" destOrd="0" parTransId="{A8F4547C-92F8-4D27-9B30-391C8E17A9B0}" sibTransId="{0269AA0B-4143-498A-9775-E3E0819626C5}"/>
    <dgm:cxn modelId="{31F68475-8652-4747-B424-826B45C1F466}" type="presOf" srcId="{0269AA0B-4143-498A-9775-E3E0819626C5}" destId="{3AE09C9C-3093-428B-AA79-9894A9526F39}" srcOrd="0" destOrd="0" presId="urn:microsoft.com/office/officeart/2005/8/layout/cycle2"/>
    <dgm:cxn modelId="{85C88093-52D0-4140-9E26-D775E6DFD6C7}" type="presOf" srcId="{EF4C8FC0-1DE1-4C97-B01C-61E458D76003}" destId="{6466BE45-82A9-4AF7-944F-16CDA04085EE}" srcOrd="1" destOrd="0" presId="urn:microsoft.com/office/officeart/2005/8/layout/cycle2"/>
    <dgm:cxn modelId="{6802F39C-65C6-4AA4-A10D-E33BE53A6D8F}" srcId="{4733ABD0-C8DA-47D3-8F50-EA25647416E8}" destId="{63F83988-8304-4685-BF5E-CF839F28D845}" srcOrd="1" destOrd="0" parTransId="{BEC5E29A-17A0-4FC0-BDF0-9A159AE94C6F}" sibTransId="{EF4C8FC0-1DE1-4C97-B01C-61E458D76003}"/>
    <dgm:cxn modelId="{4E26AFB2-853D-4F78-9DFD-041468690BBF}" type="presOf" srcId="{0269AA0B-4143-498A-9775-E3E0819626C5}" destId="{C76B1318-B411-4ADA-B0FE-D8F70B221729}" srcOrd="1" destOrd="0" presId="urn:microsoft.com/office/officeart/2005/8/layout/cycle2"/>
    <dgm:cxn modelId="{F4F20CB8-C7CF-4368-839B-8872EB0DB2F2}" type="presOf" srcId="{6C0ECAE9-E617-4A67-9D36-1D9220EA51C1}" destId="{E2021EAE-09EC-454E-A8E2-E5F2BDFB6CAB}" srcOrd="0" destOrd="0" presId="urn:microsoft.com/office/officeart/2005/8/layout/cycle2"/>
    <dgm:cxn modelId="{CFABA7C1-91F6-4439-ABE6-D8376FDA3810}" type="presOf" srcId="{20BE122E-6677-49D7-9939-9F2022731F5C}" destId="{BF567E9C-817A-42C5-9C10-99920B002D7F}" srcOrd="0" destOrd="0" presId="urn:microsoft.com/office/officeart/2005/8/layout/cycle2"/>
    <dgm:cxn modelId="{B52670C2-C0D2-406A-ACE7-BF00C0C691E5}" type="presOf" srcId="{4733ABD0-C8DA-47D3-8F50-EA25647416E8}" destId="{15149075-4E42-4531-8046-887C71B3948A}" srcOrd="0" destOrd="0" presId="urn:microsoft.com/office/officeart/2005/8/layout/cycle2"/>
    <dgm:cxn modelId="{9BA162C5-4B6D-4288-9984-FB947AFA0C44}" srcId="{4733ABD0-C8DA-47D3-8F50-EA25647416E8}" destId="{6C0ECAE9-E617-4A67-9D36-1D9220EA51C1}" srcOrd="2" destOrd="0" parTransId="{F4879D30-5C5E-433B-875F-F8FDEF6321DB}" sibTransId="{B85D302A-773C-4AD5-8DDE-BD4326863D23}"/>
    <dgm:cxn modelId="{E678EAC8-D1D4-4656-A020-67607003A3FB}" srcId="{4733ABD0-C8DA-47D3-8F50-EA25647416E8}" destId="{CEC62934-95C6-46E4-8DB1-D41E1DEBE4E3}" srcOrd="5" destOrd="0" parTransId="{898B7D4F-D9EA-44A3-A680-493EA7BC2328}" sibTransId="{20BE122E-6677-49D7-9939-9F2022731F5C}"/>
    <dgm:cxn modelId="{7B0173C9-4B7E-403E-80B6-578A9DB86EF7}" type="presOf" srcId="{63F83988-8304-4685-BF5E-CF839F28D845}" destId="{81EB362C-9DF3-4513-9247-545EA327C799}" srcOrd="0" destOrd="0" presId="urn:microsoft.com/office/officeart/2005/8/layout/cycle2"/>
    <dgm:cxn modelId="{789E33E7-7B83-4742-91CB-12E23877DA1D}" srcId="{4733ABD0-C8DA-47D3-8F50-EA25647416E8}" destId="{7B0F1A65-4A07-4F52-A337-43C55FECA077}" srcOrd="0" destOrd="0" parTransId="{30673C82-0198-45B1-A5A9-3DD96BAA2B21}" sibTransId="{E08662D2-27BE-40B7-A4A3-6470FCF20A4E}"/>
    <dgm:cxn modelId="{DFE84AF4-E4CC-42B2-B028-A42B5EECEEBC}" type="presOf" srcId="{20BE122E-6677-49D7-9939-9F2022731F5C}" destId="{C0E94CAB-091C-4E30-8F91-38E4BF4F0D9D}" srcOrd="1" destOrd="0" presId="urn:microsoft.com/office/officeart/2005/8/layout/cycle2"/>
    <dgm:cxn modelId="{C9679E37-0885-4D2B-8E12-EFBB9371557D}" type="presParOf" srcId="{15149075-4E42-4531-8046-887C71B3948A}" destId="{586407FB-E0F6-4FCC-90E0-D94A1CECDD9D}" srcOrd="0" destOrd="0" presId="urn:microsoft.com/office/officeart/2005/8/layout/cycle2"/>
    <dgm:cxn modelId="{BA5DE762-37FB-4AC0-AEF8-4F30D0A2F8F2}" type="presParOf" srcId="{15149075-4E42-4531-8046-887C71B3948A}" destId="{37E3390C-E5CA-4B89-A7FF-D3C0E497B426}" srcOrd="1" destOrd="0" presId="urn:microsoft.com/office/officeart/2005/8/layout/cycle2"/>
    <dgm:cxn modelId="{377FAE48-7C5C-4215-B36A-42E40E6E64C1}" type="presParOf" srcId="{37E3390C-E5CA-4B89-A7FF-D3C0E497B426}" destId="{01F9B8C9-E499-4550-BDB5-C2E903737301}" srcOrd="0" destOrd="0" presId="urn:microsoft.com/office/officeart/2005/8/layout/cycle2"/>
    <dgm:cxn modelId="{A528B0C4-2E2A-4B1B-9E9F-C98162937629}" type="presParOf" srcId="{15149075-4E42-4531-8046-887C71B3948A}" destId="{81EB362C-9DF3-4513-9247-545EA327C799}" srcOrd="2" destOrd="0" presId="urn:microsoft.com/office/officeart/2005/8/layout/cycle2"/>
    <dgm:cxn modelId="{25FBB1D4-49C2-4FA3-AA64-534EF5C24DE4}" type="presParOf" srcId="{15149075-4E42-4531-8046-887C71B3948A}" destId="{2510686B-1F32-4F57-90C4-5E8DF6080EC0}" srcOrd="3" destOrd="0" presId="urn:microsoft.com/office/officeart/2005/8/layout/cycle2"/>
    <dgm:cxn modelId="{09C1D6AC-19AC-4A80-BDCE-A2AE67099F2E}" type="presParOf" srcId="{2510686B-1F32-4F57-90C4-5E8DF6080EC0}" destId="{6466BE45-82A9-4AF7-944F-16CDA04085EE}" srcOrd="0" destOrd="0" presId="urn:microsoft.com/office/officeart/2005/8/layout/cycle2"/>
    <dgm:cxn modelId="{8527B83C-EFEE-42E9-8046-AF8F02C24F44}" type="presParOf" srcId="{15149075-4E42-4531-8046-887C71B3948A}" destId="{E2021EAE-09EC-454E-A8E2-E5F2BDFB6CAB}" srcOrd="4" destOrd="0" presId="urn:microsoft.com/office/officeart/2005/8/layout/cycle2"/>
    <dgm:cxn modelId="{9C56EA55-73A4-405D-B9CA-85814447F2B8}" type="presParOf" srcId="{15149075-4E42-4531-8046-887C71B3948A}" destId="{A3DDE378-6709-4DBD-ACDA-4DD922CAE121}" srcOrd="5" destOrd="0" presId="urn:microsoft.com/office/officeart/2005/8/layout/cycle2"/>
    <dgm:cxn modelId="{61CFDE78-4C97-4683-A26D-D9465D880776}" type="presParOf" srcId="{A3DDE378-6709-4DBD-ACDA-4DD922CAE121}" destId="{7A501846-DBA2-4E0C-A948-0AF60A717876}" srcOrd="0" destOrd="0" presId="urn:microsoft.com/office/officeart/2005/8/layout/cycle2"/>
    <dgm:cxn modelId="{1E73DA9A-FB97-4EB9-A4DE-F9EC4466E589}" type="presParOf" srcId="{15149075-4E42-4531-8046-887C71B3948A}" destId="{AD9D3DF7-840B-4380-95F9-6E25000699E7}" srcOrd="6" destOrd="0" presId="urn:microsoft.com/office/officeart/2005/8/layout/cycle2"/>
    <dgm:cxn modelId="{C3FA0B03-53F8-4EC0-9E8D-88E746593CCD}" type="presParOf" srcId="{15149075-4E42-4531-8046-887C71B3948A}" destId="{415FD014-56AA-4303-8CE3-2707C6C8FE7D}" srcOrd="7" destOrd="0" presId="urn:microsoft.com/office/officeart/2005/8/layout/cycle2"/>
    <dgm:cxn modelId="{05BADDF6-B5DE-432F-82F9-208B739EFE01}" type="presParOf" srcId="{415FD014-56AA-4303-8CE3-2707C6C8FE7D}" destId="{84FBEAE0-5998-44D0-99E2-926D3512DA87}" srcOrd="0" destOrd="0" presId="urn:microsoft.com/office/officeart/2005/8/layout/cycle2"/>
    <dgm:cxn modelId="{535C70C7-E46B-4C2E-B7E5-6DF4E5E16529}" type="presParOf" srcId="{15149075-4E42-4531-8046-887C71B3948A}" destId="{BE388DDA-C344-40DE-AC9C-FAC8A36F5A35}" srcOrd="8" destOrd="0" presId="urn:microsoft.com/office/officeart/2005/8/layout/cycle2"/>
    <dgm:cxn modelId="{67DA0AEB-4A5A-4C99-9DA8-EAB78EE86162}" type="presParOf" srcId="{15149075-4E42-4531-8046-887C71B3948A}" destId="{3AE09C9C-3093-428B-AA79-9894A9526F39}" srcOrd="9" destOrd="0" presId="urn:microsoft.com/office/officeart/2005/8/layout/cycle2"/>
    <dgm:cxn modelId="{96C8C75D-0CDC-45C0-A888-5ED4A3E97206}" type="presParOf" srcId="{3AE09C9C-3093-428B-AA79-9894A9526F39}" destId="{C76B1318-B411-4ADA-B0FE-D8F70B221729}" srcOrd="0" destOrd="0" presId="urn:microsoft.com/office/officeart/2005/8/layout/cycle2"/>
    <dgm:cxn modelId="{69689FC1-51C6-4415-A3E5-731646D3CDD6}" type="presParOf" srcId="{15149075-4E42-4531-8046-887C71B3948A}" destId="{15CA13C1-6B77-4C46-AB56-26185649D752}" srcOrd="10" destOrd="0" presId="urn:microsoft.com/office/officeart/2005/8/layout/cycle2"/>
    <dgm:cxn modelId="{66E806EA-09FC-4DA7-BFDB-31BA3ECDFDC4}" type="presParOf" srcId="{15149075-4E42-4531-8046-887C71B3948A}" destId="{BF567E9C-817A-42C5-9C10-99920B002D7F}" srcOrd="11" destOrd="0" presId="urn:microsoft.com/office/officeart/2005/8/layout/cycle2"/>
    <dgm:cxn modelId="{5D062B22-9D4A-4869-8023-296B26AC27D1}" type="presParOf" srcId="{BF567E9C-817A-42C5-9C10-99920B002D7F}" destId="{C0E94CAB-091C-4E30-8F91-38E4BF4F0D9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6407FB-E0F6-4FCC-90E0-D94A1CECDD9D}">
      <dsp:nvSpPr>
        <dsp:cNvPr id="0" name=""/>
        <dsp:cNvSpPr/>
      </dsp:nvSpPr>
      <dsp:spPr>
        <a:xfrm>
          <a:off x="2486010" y="824"/>
          <a:ext cx="1309717" cy="13097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kern="1200" dirty="0"/>
            <a:t>Kapital</a:t>
          </a:r>
        </a:p>
      </dsp:txBody>
      <dsp:txXfrm>
        <a:off x="2677814" y="192628"/>
        <a:ext cx="926109" cy="926109"/>
      </dsp:txXfrm>
    </dsp:sp>
    <dsp:sp modelId="{37E3390C-E5CA-4B89-A7FF-D3C0E497B426}">
      <dsp:nvSpPr>
        <dsp:cNvPr id="0" name=""/>
        <dsp:cNvSpPr/>
      </dsp:nvSpPr>
      <dsp:spPr>
        <a:xfrm rot="1800000">
          <a:off x="3810112" y="921841"/>
          <a:ext cx="349129" cy="442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a:off x="3817128" y="984062"/>
        <a:ext cx="244390" cy="265217"/>
      </dsp:txXfrm>
    </dsp:sp>
    <dsp:sp modelId="{81EB362C-9DF3-4513-9247-545EA327C799}">
      <dsp:nvSpPr>
        <dsp:cNvPr id="0" name=""/>
        <dsp:cNvSpPr/>
      </dsp:nvSpPr>
      <dsp:spPr>
        <a:xfrm>
          <a:off x="4190740" y="985051"/>
          <a:ext cx="1309717" cy="13097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kern="1200" dirty="0"/>
            <a:t>Gewinn</a:t>
          </a:r>
        </a:p>
      </dsp:txBody>
      <dsp:txXfrm>
        <a:off x="4382544" y="1176855"/>
        <a:ext cx="926109" cy="926109"/>
      </dsp:txXfrm>
    </dsp:sp>
    <dsp:sp modelId="{2510686B-1F32-4F57-90C4-5E8DF6080EC0}">
      <dsp:nvSpPr>
        <dsp:cNvPr id="0" name=""/>
        <dsp:cNvSpPr/>
      </dsp:nvSpPr>
      <dsp:spPr>
        <a:xfrm rot="5400000">
          <a:off x="4671034" y="2393241"/>
          <a:ext cx="349129" cy="442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a:off x="4723404" y="2429278"/>
        <a:ext cx="244390" cy="265217"/>
      </dsp:txXfrm>
    </dsp:sp>
    <dsp:sp modelId="{E2021EAE-09EC-454E-A8E2-E5F2BDFB6CAB}">
      <dsp:nvSpPr>
        <dsp:cNvPr id="0" name=""/>
        <dsp:cNvSpPr/>
      </dsp:nvSpPr>
      <dsp:spPr>
        <a:xfrm>
          <a:off x="4190740" y="2953505"/>
          <a:ext cx="1309717" cy="13097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kern="1200" dirty="0"/>
            <a:t>(mehr) Kapital</a:t>
          </a:r>
        </a:p>
      </dsp:txBody>
      <dsp:txXfrm>
        <a:off x="4382544" y="3145309"/>
        <a:ext cx="926109" cy="926109"/>
      </dsp:txXfrm>
    </dsp:sp>
    <dsp:sp modelId="{A3DDE378-6709-4DBD-ACDA-4DD922CAE121}">
      <dsp:nvSpPr>
        <dsp:cNvPr id="0" name=""/>
        <dsp:cNvSpPr/>
      </dsp:nvSpPr>
      <dsp:spPr>
        <a:xfrm rot="9000000">
          <a:off x="3827226" y="3874522"/>
          <a:ext cx="349129" cy="442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rot="10800000">
        <a:off x="3924949" y="3936743"/>
        <a:ext cx="244390" cy="265217"/>
      </dsp:txXfrm>
    </dsp:sp>
    <dsp:sp modelId="{AD9D3DF7-840B-4380-95F9-6E25000699E7}">
      <dsp:nvSpPr>
        <dsp:cNvPr id="0" name=""/>
        <dsp:cNvSpPr/>
      </dsp:nvSpPr>
      <dsp:spPr>
        <a:xfrm>
          <a:off x="2486010" y="3937732"/>
          <a:ext cx="1309717" cy="13097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kern="1200" dirty="0"/>
            <a:t>Gewinn</a:t>
          </a:r>
        </a:p>
      </dsp:txBody>
      <dsp:txXfrm>
        <a:off x="2677814" y="4129536"/>
        <a:ext cx="926109" cy="926109"/>
      </dsp:txXfrm>
    </dsp:sp>
    <dsp:sp modelId="{415FD014-56AA-4303-8CE3-2707C6C8FE7D}">
      <dsp:nvSpPr>
        <dsp:cNvPr id="0" name=""/>
        <dsp:cNvSpPr/>
      </dsp:nvSpPr>
      <dsp:spPr>
        <a:xfrm rot="12600000">
          <a:off x="2122495" y="3884403"/>
          <a:ext cx="349129" cy="442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rot="10800000">
        <a:off x="2220218" y="3998994"/>
        <a:ext cx="244390" cy="265217"/>
      </dsp:txXfrm>
    </dsp:sp>
    <dsp:sp modelId="{BE388DDA-C344-40DE-AC9C-FAC8A36F5A35}">
      <dsp:nvSpPr>
        <dsp:cNvPr id="0" name=""/>
        <dsp:cNvSpPr/>
      </dsp:nvSpPr>
      <dsp:spPr>
        <a:xfrm>
          <a:off x="781279" y="2953505"/>
          <a:ext cx="1309717" cy="13097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kern="1200" dirty="0"/>
            <a:t>(noch mehr) Kapital</a:t>
          </a:r>
        </a:p>
      </dsp:txBody>
      <dsp:txXfrm>
        <a:off x="973083" y="3145309"/>
        <a:ext cx="926109" cy="926109"/>
      </dsp:txXfrm>
    </dsp:sp>
    <dsp:sp modelId="{3AE09C9C-3093-428B-AA79-9894A9526F39}">
      <dsp:nvSpPr>
        <dsp:cNvPr id="0" name=""/>
        <dsp:cNvSpPr/>
      </dsp:nvSpPr>
      <dsp:spPr>
        <a:xfrm rot="16200000">
          <a:off x="1261573" y="2413003"/>
          <a:ext cx="349129" cy="442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a:off x="1313943" y="2553779"/>
        <a:ext cx="244390" cy="265217"/>
      </dsp:txXfrm>
    </dsp:sp>
    <dsp:sp modelId="{15CA13C1-6B77-4C46-AB56-26185649D752}">
      <dsp:nvSpPr>
        <dsp:cNvPr id="0" name=""/>
        <dsp:cNvSpPr/>
      </dsp:nvSpPr>
      <dsp:spPr>
        <a:xfrm>
          <a:off x="781279" y="985051"/>
          <a:ext cx="1309717" cy="13097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kern="1200" dirty="0"/>
            <a:t>Gewinn</a:t>
          </a:r>
        </a:p>
      </dsp:txBody>
      <dsp:txXfrm>
        <a:off x="973083" y="1176855"/>
        <a:ext cx="926109" cy="926109"/>
      </dsp:txXfrm>
    </dsp:sp>
    <dsp:sp modelId="{BF567E9C-817A-42C5-9C10-99920B002D7F}">
      <dsp:nvSpPr>
        <dsp:cNvPr id="0" name=""/>
        <dsp:cNvSpPr/>
      </dsp:nvSpPr>
      <dsp:spPr>
        <a:xfrm rot="19800000">
          <a:off x="2105381" y="931722"/>
          <a:ext cx="349129" cy="442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a:off x="2112397" y="1046313"/>
        <a:ext cx="244390" cy="26521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BC0E3E-EBCD-4442-98AC-2AA23D11F3DF}" type="datetimeFigureOut">
              <a:rPr lang="de-DE" smtClean="0"/>
              <a:t>18.07.2018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21ED9-C022-40A2-B18B-76ACEF1D1DEE}" type="slidenum">
              <a:rPr lang="de-DE" smtClean="0"/>
              <a:t>‹Nr.›</a:t>
            </a:fld>
            <a:endParaRPr lang="de-DE"/>
          </a:p>
        </p:txBody>
      </p:sp>
    </p:spTree>
    <p:extLst>
      <p:ext uri="{BB962C8B-B14F-4D97-AF65-F5344CB8AC3E}">
        <p14:creationId xmlns:p14="http://schemas.microsoft.com/office/powerpoint/2010/main" val="343159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51B52D-099B-4674-AD64-5E4D2157193E}" type="slidenum">
              <a:rPr lang="de-DE"/>
              <a:pPr/>
              <a:t>12</a:t>
            </a:fld>
            <a:endParaRPr lang="de-DE"/>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245703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58658-F38B-4AF6-9BC2-4203A723F774}" type="slidenum">
              <a:rPr lang="de-DE"/>
              <a:pPr/>
              <a:t>21</a:t>
            </a:fld>
            <a:endParaRPr lang="de-DE"/>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608988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58658-F38B-4AF6-9BC2-4203A723F774}" type="slidenum">
              <a:rPr lang="de-DE"/>
              <a:pPr/>
              <a:t>22</a:t>
            </a:fld>
            <a:endParaRPr lang="de-DE"/>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521264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992BA-0ACF-48BC-9B99-E43D48F34871}" type="slidenum">
              <a:rPr lang="de-DE"/>
              <a:pPr/>
              <a:t>23</a:t>
            </a:fld>
            <a:endParaRPr lang="de-DE"/>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531033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992BA-0ACF-48BC-9B99-E43D48F34871}" type="slidenum">
              <a:rPr lang="de-DE"/>
              <a:pPr/>
              <a:t>24</a:t>
            </a:fld>
            <a:endParaRPr lang="de-DE"/>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437787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BEFDF-DD2C-41C4-AB1F-EAA09DD0D2F5}" type="slidenum">
              <a:rPr lang="de-DE"/>
              <a:pPr/>
              <a:t>25</a:t>
            </a:fld>
            <a:endParaRPr lang="de-DE"/>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941655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0CB00D-C663-4FC7-9688-0FFDE53DC986}" type="slidenum">
              <a:rPr lang="de-DE"/>
              <a:pPr/>
              <a:t>26</a:t>
            </a:fld>
            <a:endParaRPr lang="de-DE"/>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46218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0CB00D-C663-4FC7-9688-0FFDE53DC986}" type="slidenum">
              <a:rPr lang="de-DE"/>
              <a:pPr/>
              <a:t>27</a:t>
            </a:fld>
            <a:endParaRPr lang="de-DE"/>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661987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7F08C-63A3-45FB-BB5F-2519E9439DF3}" type="slidenum">
              <a:rPr lang="de-DE"/>
              <a:pPr/>
              <a:t>28</a:t>
            </a:fld>
            <a:endParaRPr lang="de-DE"/>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839338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7F08C-63A3-45FB-BB5F-2519E9439DF3}" type="slidenum">
              <a:rPr lang="de-DE"/>
              <a:pPr/>
              <a:t>29</a:t>
            </a:fld>
            <a:endParaRPr lang="de-DE"/>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709635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D4ED2-E308-46B2-B01E-24CE6C438150}" type="slidenum">
              <a:rPr lang="de-DE"/>
              <a:pPr/>
              <a:t>30</a:t>
            </a:fld>
            <a:endParaRPr lang="de-DE"/>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11649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5A7A6C-4CB4-46A8-AC4A-8971CF83764C}" type="slidenum">
              <a:rPr lang="de-DE"/>
              <a:pPr/>
              <a:t>13</a:t>
            </a:fld>
            <a:endParaRPr lang="de-DE"/>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470269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C065E-C124-4058-8F42-9CE09C4B77D4}" type="slidenum">
              <a:rPr lang="de-DE"/>
              <a:pPr/>
              <a:t>31</a:t>
            </a:fld>
            <a:endParaRPr lang="de-DE"/>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83889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C065E-C124-4058-8F42-9CE09C4B77D4}" type="slidenum">
              <a:rPr lang="de-DE"/>
              <a:pPr/>
              <a:t>32</a:t>
            </a:fld>
            <a:endParaRPr lang="de-DE"/>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555640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F4E1E-709D-4F5B-9CA2-ED688227DF7A}" type="slidenum">
              <a:rPr lang="de-DE"/>
              <a:pPr/>
              <a:t>33</a:t>
            </a:fld>
            <a:endParaRPr lang="de-DE"/>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294053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3619DA-97EA-43CC-8230-31419039BA03}" type="slidenum">
              <a:rPr lang="de-DE"/>
              <a:pPr/>
              <a:t>34</a:t>
            </a:fld>
            <a:endParaRPr lang="de-DE"/>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659246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3619DA-97EA-43CC-8230-31419039BA03}" type="slidenum">
              <a:rPr lang="de-DE"/>
              <a:pPr/>
              <a:t>35</a:t>
            </a:fld>
            <a:endParaRPr lang="de-DE"/>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940090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8FF076-2E26-4B7D-8B21-263BCEA44515}" type="slidenum">
              <a:rPr lang="de-DE"/>
              <a:pPr/>
              <a:t>36</a:t>
            </a:fld>
            <a:endParaRPr lang="de-DE"/>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042696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3ABF6D-43EA-4D98-9D1C-30A792210D1B}" type="slidenum">
              <a:rPr lang="de-DE"/>
              <a:pPr/>
              <a:t>37</a:t>
            </a:fld>
            <a:endParaRPr lang="de-DE"/>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01705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3A53AA-8D2F-46DB-B079-1DBEF40E63F3}" type="slidenum">
              <a:rPr lang="de-DE"/>
              <a:pPr/>
              <a:t>38</a:t>
            </a:fld>
            <a:endParaRPr lang="de-DE"/>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74663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CBE66-3F03-460F-910B-B8E7C66FE33C}" type="slidenum">
              <a:rPr lang="de-DE"/>
              <a:pPr/>
              <a:t>39</a:t>
            </a:fld>
            <a:endParaRPr lang="de-DE"/>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230241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98E317-C42F-4F19-B712-7C2112CCD0BD}" type="slidenum">
              <a:rPr lang="de-DE"/>
              <a:pPr/>
              <a:t>40</a:t>
            </a:fld>
            <a:endParaRPr lang="de-DE"/>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550825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38FF6-1AD4-4CE3-99A2-D79AE3021E55}" type="slidenum">
              <a:rPr lang="de-DE"/>
              <a:pPr/>
              <a:t>14</a:t>
            </a:fld>
            <a:endParaRPr lang="de-DE"/>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5102003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E4AC3A-0F3B-4F48-A5A9-61A0B7A06B7C}" type="slidenum">
              <a:rPr lang="de-DE"/>
              <a:pPr/>
              <a:t>41</a:t>
            </a:fld>
            <a:endParaRPr lang="de-DE"/>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974580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CBE66-3F03-460F-910B-B8E7C66FE33C}" type="slidenum">
              <a:rPr lang="de-DE"/>
              <a:pPr/>
              <a:t>42</a:t>
            </a:fld>
            <a:endParaRPr lang="de-DE"/>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58214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017814-E4BE-4836-91CE-4D80B179FA34}" type="slidenum">
              <a:rPr lang="de-DE"/>
              <a:pPr/>
              <a:t>43</a:t>
            </a:fld>
            <a:endParaRPr lang="de-DE"/>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5062799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881D2-3EB3-46B1-AD67-A1A1405C1106}" type="slidenum">
              <a:rPr lang="de-DE"/>
              <a:pPr/>
              <a:t>44</a:t>
            </a:fld>
            <a:endParaRPr lang="de-DE"/>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5697680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95DE03-5BA5-4C59-8D01-F9D8DEF59484}" type="slidenum">
              <a:rPr lang="de-DE"/>
              <a:pPr/>
              <a:t>45</a:t>
            </a:fld>
            <a:endParaRPr lang="de-DE"/>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3327376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A13658-C816-460A-8BA1-36BAA84DEA6D}" type="slidenum">
              <a:rPr lang="de-DE"/>
              <a:pPr/>
              <a:t>46</a:t>
            </a:fld>
            <a:endParaRPr lang="de-DE"/>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6361165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CBE66-3F03-460F-910B-B8E7C66FE33C}" type="slidenum">
              <a:rPr lang="de-DE"/>
              <a:pPr/>
              <a:t>47</a:t>
            </a:fld>
            <a:endParaRPr lang="de-DE"/>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6422435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75167-98A5-4404-BF88-7AE739033BE8}" type="slidenum">
              <a:rPr lang="de-DE"/>
              <a:pPr/>
              <a:t>48</a:t>
            </a:fld>
            <a:endParaRPr lang="de-DE"/>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4784495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75167-98A5-4404-BF88-7AE739033BE8}" type="slidenum">
              <a:rPr lang="de-DE"/>
              <a:pPr/>
              <a:t>49</a:t>
            </a:fld>
            <a:endParaRPr lang="de-DE"/>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6653856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F4B69D-3B7A-4AC6-A58E-F62EDE8C371F}" type="slidenum">
              <a:rPr lang="de-DE"/>
              <a:pPr/>
              <a:t>50</a:t>
            </a:fld>
            <a:endParaRPr lang="de-DE"/>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530185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03BAA8-5CB4-41C2-ACE9-C8EC241B0281}" type="slidenum">
              <a:rPr lang="de-DE"/>
              <a:pPr/>
              <a:t>15</a:t>
            </a:fld>
            <a:endParaRPr lang="de-DE"/>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5546732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46BFE-CD15-4C91-B590-54C163CE0794}" type="slidenum">
              <a:rPr lang="de-DE"/>
              <a:pPr/>
              <a:t>51</a:t>
            </a:fld>
            <a:endParaRPr lang="de-DE"/>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6709475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EBD8B8-C90F-4BFC-98E6-7FA9E82CBF0A}" type="slidenum">
              <a:rPr lang="de-DE"/>
              <a:pPr/>
              <a:t>52</a:t>
            </a:fld>
            <a:endParaRPr lang="de-DE"/>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7607774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B47402-0F57-4238-85F1-0C15A846DD01}" type="slidenum">
              <a:rPr lang="de-DE"/>
              <a:pPr/>
              <a:t>53</a:t>
            </a:fld>
            <a:endParaRPr lang="de-DE"/>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4117900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CBE66-3F03-460F-910B-B8E7C66FE33C}" type="slidenum">
              <a:rPr lang="de-DE"/>
              <a:pPr/>
              <a:t>54</a:t>
            </a:fld>
            <a:endParaRPr lang="de-DE"/>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7254037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E23D59-EC79-4DF4-8715-3882F2B44400}" type="slidenum">
              <a:rPr lang="de-DE"/>
              <a:pPr/>
              <a:t>55</a:t>
            </a:fld>
            <a:endParaRPr lang="de-DE"/>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4838007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A12E2A-0AC9-4866-A005-B21A30A6A7EE}" type="slidenum">
              <a:rPr lang="de-DE"/>
              <a:pPr/>
              <a:t>56</a:t>
            </a:fld>
            <a:endParaRPr lang="de-DE"/>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362671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38FF6-1AD4-4CE3-99A2-D79AE3021E55}" type="slidenum">
              <a:rPr lang="de-DE"/>
              <a:pPr/>
              <a:t>16</a:t>
            </a:fld>
            <a:endParaRPr lang="de-DE"/>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160582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32D1B6-C622-43E9-93C7-E4461D631CE5}" type="slidenum">
              <a:rPr lang="de-DE"/>
              <a:pPr/>
              <a:t>17</a:t>
            </a:fld>
            <a:endParaRPr lang="de-DE"/>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017588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32D1B6-C622-43E9-93C7-E4461D631CE5}" type="slidenum">
              <a:rPr lang="de-DE"/>
              <a:pPr/>
              <a:t>18</a:t>
            </a:fld>
            <a:endParaRPr lang="de-DE"/>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35842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FE9AF-748D-4713-B1D6-8C90B5DDCD72}" type="slidenum">
              <a:rPr lang="de-DE"/>
              <a:pPr/>
              <a:t>19</a:t>
            </a:fld>
            <a:endParaRPr lang="de-DE"/>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039705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FE9AF-748D-4713-B1D6-8C90B5DDCD72}" type="slidenum">
              <a:rPr lang="de-DE"/>
              <a:pPr/>
              <a:t>20</a:t>
            </a:fld>
            <a:endParaRPr lang="de-DE"/>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752362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de-DE"/>
              <a:t>Mastertitelformat bearbeiten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C75C5AA-4364-4EDE-BFD1-F7A29ADB4033}" type="datetime1">
              <a:rPr lang="en-US" smtClean="0"/>
              <a:t>7/18/2018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de-DE"/>
              <a:t>Alexander Recht: Einführung in Karl Marx‘ Kritik der politischen Ökonomie</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20230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872FE7-57AE-4AA3-B9F0-22FE3123DB6B}" type="datetime1">
              <a:rPr lang="en-US" smtClean="0"/>
              <a:t>7/18/2018</a:t>
            </a:fld>
            <a:endParaRPr lang="en-US" dirty="0"/>
          </a:p>
        </p:txBody>
      </p:sp>
      <p:sp>
        <p:nvSpPr>
          <p:cNvPr id="5" name="Footer Placeholder 4"/>
          <p:cNvSpPr>
            <a:spLocks noGrp="1"/>
          </p:cNvSpPr>
          <p:nvPr>
            <p:ph type="ftr" sz="quarter" idx="11"/>
          </p:nvPr>
        </p:nvSpPr>
        <p:spPr/>
        <p:txBody>
          <a:bodyPr/>
          <a:lstStyle/>
          <a:p>
            <a:r>
              <a:rPr lang="de-DE"/>
              <a:t>Alexander Recht: Einführung in Karl Marx‘ Kritik der politischen Ökonomie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894152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804672" y="320040"/>
            <a:ext cx="3657600" cy="320040"/>
          </a:xfrm>
        </p:spPr>
        <p:txBody>
          <a:bodyPr/>
          <a:lstStyle/>
          <a:p>
            <a:fld id="{9EB4129D-BDF8-4E30-956C-68AF56DBADE4}" type="datetime1">
              <a:rPr lang="en-US" smtClean="0"/>
              <a:t>7/18/2018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de-DE"/>
              <a:t>Alexander Recht: Einführung in Karl Marx‘ Kritik der politischen Ökonomie</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73557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de-DE"/>
              <a:t>Mastertitelformat bearbeiten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0CA8565-DE83-4669-962F-E54459264615}" type="datetime1">
              <a:rPr lang="en-US" smtClean="0"/>
              <a:t>7/18/2018</a:t>
            </a:fld>
            <a:endParaRPr lang="en-US" dirty="0"/>
          </a:p>
        </p:txBody>
      </p:sp>
      <p:sp>
        <p:nvSpPr>
          <p:cNvPr id="5" name="Footer Placeholder 4"/>
          <p:cNvSpPr>
            <a:spLocks noGrp="1"/>
          </p:cNvSpPr>
          <p:nvPr>
            <p:ph type="ftr" sz="quarter" idx="11"/>
          </p:nvPr>
        </p:nvSpPr>
        <p:spPr/>
        <p:txBody>
          <a:bodyPr/>
          <a:lstStyle/>
          <a:p>
            <a:r>
              <a:rPr lang="de-DE"/>
              <a:t>Alexander Recht: Einführung in Karl Marx‘ Kritik der politischen Ökonomie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02152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de-DE"/>
              <a:t>Mastertitelformat bearbeiten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804672" y="320040"/>
            <a:ext cx="3657600" cy="320040"/>
          </a:xfrm>
        </p:spPr>
        <p:txBody>
          <a:bodyPr/>
          <a:lstStyle/>
          <a:p>
            <a:fld id="{CB8C121A-E607-42C5-AB8F-D3687D4FF8C6}" type="datetime1">
              <a:rPr lang="en-US" smtClean="0"/>
              <a:t>7/18/2018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de-DE"/>
              <a:t>Alexander Recht: Einführung in Karl Marx‘ Kritik der politischen Ökonomie</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7248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de-DE"/>
              <a:t>Mastertitelformat bearbeiten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804672" y="320040"/>
            <a:ext cx="3657600" cy="320040"/>
          </a:xfrm>
        </p:spPr>
        <p:txBody>
          <a:bodyPr/>
          <a:lstStyle/>
          <a:p>
            <a:fld id="{5C147AC0-E61C-4635-B69D-21E6450630F0}" type="datetime1">
              <a:rPr lang="en-US" smtClean="0"/>
              <a:t>7/18/2018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de-DE"/>
              <a:t>Alexander Recht: Einführung in Karl Marx‘ Kritik der politischen Ökonomie</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3297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de-DE"/>
              <a:t>Mastertitelformat bearbeiten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5125305" y="1488985"/>
            <a:ext cx="6264350" cy="16968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118447" y="4351687"/>
            <a:ext cx="6265588" cy="17040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804672" y="320040"/>
            <a:ext cx="3657600" cy="320040"/>
          </a:xfrm>
        </p:spPr>
        <p:txBody>
          <a:bodyPr/>
          <a:lstStyle/>
          <a:p>
            <a:fld id="{68139DBE-38D0-4055-9EC0-07BCCDE5E9DF}" type="datetime1">
              <a:rPr lang="en-US" smtClean="0"/>
              <a:t>7/18/2018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de-DE"/>
              <a:t>Alexander Recht: Einführung in Karl Marx‘ Kritik der politischen Ökonomie</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88306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de-DE"/>
              <a:t>Mastertitelformat bearbeiten</a:t>
            </a:r>
            <a:endParaRPr lang="en-US" dirty="0"/>
          </a:p>
        </p:txBody>
      </p:sp>
      <p:sp>
        <p:nvSpPr>
          <p:cNvPr id="3" name="Date Placeholder 2"/>
          <p:cNvSpPr>
            <a:spLocks noGrp="1"/>
          </p:cNvSpPr>
          <p:nvPr>
            <p:ph type="dt" sz="half" idx="10"/>
          </p:nvPr>
        </p:nvSpPr>
        <p:spPr/>
        <p:txBody>
          <a:bodyPr/>
          <a:lstStyle/>
          <a:p>
            <a:fld id="{49FC0517-35F2-403B-9FB8-F8F4161A75B8}" type="datetime1">
              <a:rPr lang="en-US" smtClean="0"/>
              <a:t>7/18/2018</a:t>
            </a:fld>
            <a:endParaRPr lang="en-US" dirty="0"/>
          </a:p>
        </p:txBody>
      </p:sp>
      <p:sp>
        <p:nvSpPr>
          <p:cNvPr id="4" name="Footer Placeholder 3"/>
          <p:cNvSpPr>
            <a:spLocks noGrp="1"/>
          </p:cNvSpPr>
          <p:nvPr>
            <p:ph type="ftr" sz="quarter" idx="11"/>
          </p:nvPr>
        </p:nvSpPr>
        <p:spPr/>
        <p:txBody>
          <a:bodyPr/>
          <a:lstStyle/>
          <a:p>
            <a:r>
              <a:rPr lang="de-DE"/>
              <a:t>Alexander Recht: Einführung in Karl Marx‘ Kritik der politischen Ökonomie</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8844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CBD6D617-84FF-473F-B36D-4BA13A7D2334}" type="datetime1">
              <a:rPr lang="en-US" smtClean="0"/>
              <a:t>7/18/2018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de-DE"/>
              <a:t>Alexander Recht: Einführung in Karl Marx‘ Kritik der politischen Ökonomie</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36226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de-DE"/>
              <a:t>Mastertitelformat bearbeiten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03B36DA7-ABD5-4FAD-9E64-C91F24D38C75}" type="datetime1">
              <a:rPr lang="en-US" smtClean="0"/>
              <a:t>7/18/2018</a:t>
            </a:fld>
            <a:endParaRPr lang="en-US" dirty="0"/>
          </a:p>
        </p:txBody>
      </p:sp>
      <p:sp>
        <p:nvSpPr>
          <p:cNvPr id="6" name="Footer Placeholder 5"/>
          <p:cNvSpPr>
            <a:spLocks noGrp="1"/>
          </p:cNvSpPr>
          <p:nvPr>
            <p:ph type="ftr" sz="quarter" idx="11"/>
          </p:nvPr>
        </p:nvSpPr>
        <p:spPr/>
        <p:txBody>
          <a:bodyPr/>
          <a:lstStyle/>
          <a:p>
            <a:r>
              <a:rPr lang="de-DE"/>
              <a:t>Alexander Recht: Einführung in Karl Marx‘ Kritik der politischen Ökonomie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52521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de-DE"/>
              <a:t>Mastertitelformat bearbeiten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804672" y="320040"/>
            <a:ext cx="3657600" cy="320040"/>
          </a:xfrm>
        </p:spPr>
        <p:txBody>
          <a:bodyPr/>
          <a:lstStyle/>
          <a:p>
            <a:fld id="{95348BBF-4DFD-4C15-B4B1-59CBF1E74D41}" type="datetime1">
              <a:rPr lang="en-US" smtClean="0"/>
              <a:t>7/18/2018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de-DE"/>
              <a:t>Alexander Recht: Einführung in Karl Marx‘ Kritik der politischen Ökonomie</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40991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E8E7981-68F8-4192-9055-3A1CD2378E37}" type="datetime1">
              <a:rPr lang="en-US" smtClean="0"/>
              <a:t>7/18/2018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de-DE"/>
              <a:t>Alexander Recht: Einführung in Karl Marx‘ Kritik der politischen Ökonomie</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35530104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085AAB-1AE3-47CB-AF32-F5F2581706E3}"/>
              </a:ext>
            </a:extLst>
          </p:cNvPr>
          <p:cNvSpPr>
            <a:spLocks noGrp="1"/>
          </p:cNvSpPr>
          <p:nvPr>
            <p:ph type="ctrTitle"/>
          </p:nvPr>
        </p:nvSpPr>
        <p:spPr/>
        <p:txBody>
          <a:bodyPr/>
          <a:lstStyle/>
          <a:p>
            <a:r>
              <a:rPr lang="de-DE" dirty="0"/>
              <a:t>Karl Marx‘ Kritik der</a:t>
            </a:r>
            <a:br>
              <a:rPr lang="de-DE" dirty="0"/>
            </a:br>
            <a:r>
              <a:rPr lang="de-DE" dirty="0"/>
              <a:t>politischen Ökonomie</a:t>
            </a:r>
          </a:p>
        </p:txBody>
      </p:sp>
      <p:sp>
        <p:nvSpPr>
          <p:cNvPr id="3" name="Untertitel 2">
            <a:extLst>
              <a:ext uri="{FF2B5EF4-FFF2-40B4-BE49-F238E27FC236}">
                <a16:creationId xmlns:a16="http://schemas.microsoft.com/office/drawing/2014/main" id="{1D3B0B04-C489-4E7D-8890-518C938FC3C9}"/>
              </a:ext>
            </a:extLst>
          </p:cNvPr>
          <p:cNvSpPr>
            <a:spLocks noGrp="1"/>
          </p:cNvSpPr>
          <p:nvPr>
            <p:ph type="subTitle" idx="1"/>
          </p:nvPr>
        </p:nvSpPr>
        <p:spPr/>
        <p:txBody>
          <a:bodyPr/>
          <a:lstStyle/>
          <a:p>
            <a:r>
              <a:rPr lang="de-DE" dirty="0"/>
              <a:t>Eine Kurzeinführung von Alexander Recht</a:t>
            </a:r>
          </a:p>
        </p:txBody>
      </p:sp>
    </p:spTree>
    <p:extLst>
      <p:ext uri="{BB962C8B-B14F-4D97-AF65-F5344CB8AC3E}">
        <p14:creationId xmlns:p14="http://schemas.microsoft.com/office/powerpoint/2010/main" val="3086415358"/>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CB4531-F8BA-4F5F-89A0-5C61DD0C3E10}"/>
              </a:ext>
            </a:extLst>
          </p:cNvPr>
          <p:cNvSpPr>
            <a:spLocks noGrp="1"/>
          </p:cNvSpPr>
          <p:nvPr>
            <p:ph type="title"/>
          </p:nvPr>
        </p:nvSpPr>
        <p:spPr/>
        <p:txBody>
          <a:bodyPr/>
          <a:lstStyle/>
          <a:p>
            <a:r>
              <a:rPr lang="de-DE" dirty="0"/>
              <a:t>Stufen der ursprünglichen Akkumulation</a:t>
            </a:r>
          </a:p>
        </p:txBody>
      </p:sp>
      <p:sp>
        <p:nvSpPr>
          <p:cNvPr id="3" name="Inhaltsplatzhalter 2">
            <a:extLst>
              <a:ext uri="{FF2B5EF4-FFF2-40B4-BE49-F238E27FC236}">
                <a16:creationId xmlns:a16="http://schemas.microsoft.com/office/drawing/2014/main" id="{9F125A55-59B9-44FF-A66F-4A1274C432B0}"/>
              </a:ext>
            </a:extLst>
          </p:cNvPr>
          <p:cNvSpPr>
            <a:spLocks noGrp="1"/>
          </p:cNvSpPr>
          <p:nvPr>
            <p:ph idx="1"/>
          </p:nvPr>
        </p:nvSpPr>
        <p:spPr/>
        <p:txBody>
          <a:bodyPr/>
          <a:lstStyle/>
          <a:p>
            <a:r>
              <a:rPr lang="de-DE" i="1" dirty="0"/>
              <a:t>»Expropriation des Landvolks von Grund und Boden«</a:t>
            </a:r>
          </a:p>
          <a:p>
            <a:r>
              <a:rPr lang="de-DE" i="1" dirty="0"/>
              <a:t>»Blutgesetzgebung gegen die </a:t>
            </a:r>
            <a:r>
              <a:rPr lang="de-DE" i="1" dirty="0" err="1"/>
              <a:t>Expropriirten</a:t>
            </a:r>
            <a:r>
              <a:rPr lang="de-DE" i="1" dirty="0"/>
              <a:t> seit Ende des 15. Jahrhunderts. Gesetze zur </a:t>
            </a:r>
            <a:r>
              <a:rPr lang="de-DE" i="1" dirty="0" err="1"/>
              <a:t>Herabdrückung</a:t>
            </a:r>
            <a:r>
              <a:rPr lang="de-DE" i="1" dirty="0"/>
              <a:t> des Arbeitslohns«</a:t>
            </a:r>
          </a:p>
          <a:p>
            <a:r>
              <a:rPr lang="de-DE" i="1" dirty="0"/>
              <a:t>»Genesis der kapitalistischen Pächter«</a:t>
            </a:r>
          </a:p>
          <a:p>
            <a:r>
              <a:rPr lang="de-DE" i="1" dirty="0"/>
              <a:t>»Rückwirkung der </a:t>
            </a:r>
            <a:r>
              <a:rPr lang="de-DE" i="1" dirty="0" err="1"/>
              <a:t>agrikolen</a:t>
            </a:r>
            <a:r>
              <a:rPr lang="de-DE" i="1" dirty="0"/>
              <a:t> Revolution auf die Industrie. Herstellung des </a:t>
            </a:r>
            <a:r>
              <a:rPr lang="de-DE" i="1" dirty="0" err="1"/>
              <a:t>innern</a:t>
            </a:r>
            <a:r>
              <a:rPr lang="de-DE" i="1" dirty="0"/>
              <a:t> Markts für das industrielle Kapital«</a:t>
            </a:r>
          </a:p>
          <a:p>
            <a:r>
              <a:rPr lang="de-DE" i="1" dirty="0"/>
              <a:t>»Genesis des industriellen Kapitalisten«</a:t>
            </a:r>
          </a:p>
          <a:p>
            <a:r>
              <a:rPr lang="de-DE" i="1" dirty="0"/>
              <a:t>»Geschichtliche Tendenz der kapitalistischen Akkumulation«</a:t>
            </a:r>
          </a:p>
        </p:txBody>
      </p:sp>
      <p:sp>
        <p:nvSpPr>
          <p:cNvPr id="4" name="Foliennummernplatzhalter 3">
            <a:extLst>
              <a:ext uri="{FF2B5EF4-FFF2-40B4-BE49-F238E27FC236}">
                <a16:creationId xmlns:a16="http://schemas.microsoft.com/office/drawing/2014/main" id="{99A33CE1-A0EB-4AF0-8F05-1E533833490A}"/>
              </a:ext>
            </a:extLst>
          </p:cNvPr>
          <p:cNvSpPr>
            <a:spLocks noGrp="1"/>
          </p:cNvSpPr>
          <p:nvPr>
            <p:ph type="sldNum" sz="quarter" idx="12"/>
          </p:nvPr>
        </p:nvSpPr>
        <p:spPr/>
        <p:txBody>
          <a:bodyPr/>
          <a:lstStyle/>
          <a:p>
            <a:fld id="{6D22F896-40B5-4ADD-8801-0D06FADFA095}" type="slidenum">
              <a:rPr lang="en-US" smtClean="0"/>
              <a:t>10</a:t>
            </a:fld>
            <a:endParaRPr lang="en-US" dirty="0"/>
          </a:p>
        </p:txBody>
      </p:sp>
      <p:sp>
        <p:nvSpPr>
          <p:cNvPr id="5" name="Fußzeilenplatzhalter 4">
            <a:extLst>
              <a:ext uri="{FF2B5EF4-FFF2-40B4-BE49-F238E27FC236}">
                <a16:creationId xmlns:a16="http://schemas.microsoft.com/office/drawing/2014/main" id="{C52BCC2C-AA37-4899-AA46-8D6EDB2335E5}"/>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112061771"/>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6ECC55-3A4E-47D4-9C2D-E6EFF4C6BAE7}"/>
              </a:ext>
            </a:extLst>
          </p:cNvPr>
          <p:cNvSpPr>
            <a:spLocks noGrp="1"/>
          </p:cNvSpPr>
          <p:nvPr>
            <p:ph type="title"/>
          </p:nvPr>
        </p:nvSpPr>
        <p:spPr/>
        <p:txBody>
          <a:bodyPr/>
          <a:lstStyle/>
          <a:p>
            <a:r>
              <a:rPr lang="de-DE" dirty="0"/>
              <a:t>Warum „sogenannt“?</a:t>
            </a:r>
          </a:p>
        </p:txBody>
      </p:sp>
      <p:sp>
        <p:nvSpPr>
          <p:cNvPr id="3" name="Inhaltsplatzhalter 2">
            <a:extLst>
              <a:ext uri="{FF2B5EF4-FFF2-40B4-BE49-F238E27FC236}">
                <a16:creationId xmlns:a16="http://schemas.microsoft.com/office/drawing/2014/main" id="{D3F4E847-4FB7-4F93-9D92-F976E345916A}"/>
              </a:ext>
            </a:extLst>
          </p:cNvPr>
          <p:cNvSpPr>
            <a:spLocks noGrp="1"/>
          </p:cNvSpPr>
          <p:nvPr>
            <p:ph idx="1"/>
          </p:nvPr>
        </p:nvSpPr>
        <p:spPr/>
        <p:txBody>
          <a:bodyPr/>
          <a:lstStyle/>
          <a:p>
            <a:r>
              <a:rPr lang="de-DE" dirty="0"/>
              <a:t>In MEW 23 heißt die Überschrift: </a:t>
            </a:r>
            <a:r>
              <a:rPr lang="de-DE" i="1" dirty="0"/>
              <a:t>»Die sogenannte ursprüngliche Akkumulation« (MEW 23: 741)</a:t>
            </a:r>
            <a:r>
              <a:rPr lang="de-DE" dirty="0"/>
              <a:t>.</a:t>
            </a:r>
          </a:p>
          <a:p>
            <a:r>
              <a:rPr lang="de-DE" dirty="0"/>
              <a:t>Warum „sogenannt“?</a:t>
            </a:r>
          </a:p>
          <a:p>
            <a:pPr marL="800100" lvl="1" indent="-342900">
              <a:buFont typeface="+mj-lt"/>
              <a:buAutoNum type="arabicPeriod"/>
            </a:pPr>
            <a:r>
              <a:rPr lang="de-DE" dirty="0"/>
              <a:t>Gewalt statt Idylle.</a:t>
            </a:r>
          </a:p>
          <a:p>
            <a:pPr marL="800100" lvl="1" indent="-342900">
              <a:buFont typeface="+mj-lt"/>
              <a:buAutoNum type="arabicPeriod"/>
            </a:pPr>
            <a:r>
              <a:rPr lang="de-DE" dirty="0"/>
              <a:t>Ursprüngliche Akkumulation fand zwar vor allem zu Beginn des Kapitalismus statt. Aber es gibt sie jederzeit.</a:t>
            </a:r>
          </a:p>
          <a:p>
            <a:pPr marL="800100" lvl="1" indent="-342900">
              <a:buFont typeface="+mj-lt"/>
              <a:buAutoNum type="arabicPeriod"/>
            </a:pPr>
            <a:r>
              <a:rPr lang="de-DE" dirty="0"/>
              <a:t>Sie findet statt bei Einbindung von bisher noch nicht-kapitalistischen Ländern ins kapitalistische System.</a:t>
            </a:r>
          </a:p>
          <a:p>
            <a:pPr marL="800100" lvl="1" indent="-342900">
              <a:buFont typeface="+mj-lt"/>
              <a:buAutoNum type="arabicPeriod"/>
            </a:pPr>
            <a:r>
              <a:rPr lang="de-DE" dirty="0"/>
              <a:t>Sie findet statt bei Konzentrationsprozessen des Kapitals durch </a:t>
            </a:r>
            <a:r>
              <a:rPr lang="de-DE" i="1" dirty="0"/>
              <a:t>»Zentralisation«</a:t>
            </a:r>
            <a:r>
              <a:rPr lang="de-DE" dirty="0"/>
              <a:t>, also Fusionen, M&amp;A usw.</a:t>
            </a:r>
          </a:p>
          <a:p>
            <a:r>
              <a:rPr lang="de-DE" dirty="0"/>
              <a:t>Aber Achtung: Die ursprüngliche Akkumulation ist (m.E.) nicht der Kernpunkt des Kapitalismus.</a:t>
            </a:r>
          </a:p>
        </p:txBody>
      </p:sp>
      <p:sp>
        <p:nvSpPr>
          <p:cNvPr id="4" name="Foliennummernplatzhalter 3">
            <a:extLst>
              <a:ext uri="{FF2B5EF4-FFF2-40B4-BE49-F238E27FC236}">
                <a16:creationId xmlns:a16="http://schemas.microsoft.com/office/drawing/2014/main" id="{1D716FA4-6584-4C63-A740-4DCE96C22045}"/>
              </a:ext>
            </a:extLst>
          </p:cNvPr>
          <p:cNvSpPr>
            <a:spLocks noGrp="1"/>
          </p:cNvSpPr>
          <p:nvPr>
            <p:ph type="sldNum" sz="quarter" idx="12"/>
          </p:nvPr>
        </p:nvSpPr>
        <p:spPr/>
        <p:txBody>
          <a:bodyPr/>
          <a:lstStyle/>
          <a:p>
            <a:fld id="{6D22F896-40B5-4ADD-8801-0D06FADFA095}" type="slidenum">
              <a:rPr lang="en-US" smtClean="0"/>
              <a:t>11</a:t>
            </a:fld>
            <a:endParaRPr lang="en-US" dirty="0"/>
          </a:p>
        </p:txBody>
      </p:sp>
      <p:sp>
        <p:nvSpPr>
          <p:cNvPr id="5" name="Fußzeilenplatzhalter 4">
            <a:extLst>
              <a:ext uri="{FF2B5EF4-FFF2-40B4-BE49-F238E27FC236}">
                <a16:creationId xmlns:a16="http://schemas.microsoft.com/office/drawing/2014/main" id="{BBBD89AC-E7F2-4C3E-8C3C-7E0609027804}"/>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597113989"/>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de-DE" dirty="0"/>
              <a:t>Marxsche Werttheorie</a:t>
            </a:r>
          </a:p>
        </p:txBody>
      </p:sp>
      <p:sp>
        <p:nvSpPr>
          <p:cNvPr id="19459" name="Rectangle 3"/>
          <p:cNvSpPr>
            <a:spLocks noGrp="1" noChangeArrowheads="1"/>
          </p:cNvSpPr>
          <p:nvPr>
            <p:ph type="body" idx="1"/>
          </p:nvPr>
        </p:nvSpPr>
        <p:spPr/>
        <p:txBody>
          <a:bodyPr>
            <a:normAutofit fontScale="92500" lnSpcReduction="10000"/>
          </a:bodyPr>
          <a:lstStyle/>
          <a:p>
            <a:r>
              <a:rPr lang="de-DE" dirty="0"/>
              <a:t>Ein Teilchen und 2 Capri Sinne seien beide 1,20 Euro wert.</a:t>
            </a:r>
          </a:p>
          <a:p>
            <a:r>
              <a:rPr lang="de-DE" dirty="0"/>
              <a:t>Wenn also gilt:</a:t>
            </a:r>
          </a:p>
          <a:p>
            <a:pPr lvl="1"/>
            <a:r>
              <a:rPr lang="de-DE" dirty="0"/>
              <a:t>1 Teilchen = 1,20 Euro wert und</a:t>
            </a:r>
          </a:p>
          <a:p>
            <a:pPr lvl="1"/>
            <a:r>
              <a:rPr lang="de-DE" dirty="0"/>
              <a:t>2 Capri Sonne = 1,20 Euro wert,</a:t>
            </a:r>
          </a:p>
          <a:p>
            <a:pPr lvl="1"/>
            <a:r>
              <a:rPr lang="de-DE" dirty="0"/>
              <a:t>dann gilt: 1 Teilchen ist so viel wert wie 2 Capri Sonne.</a:t>
            </a:r>
          </a:p>
          <a:p>
            <a:r>
              <a:rPr lang="de-DE" dirty="0"/>
              <a:t>Aber warum ist der Wert von 1 Teilchen = dem Wert von 2 Capri Sonne?</a:t>
            </a:r>
          </a:p>
          <a:p>
            <a:r>
              <a:rPr lang="de-DE" dirty="0"/>
              <a:t>Hierauf gibt es mehrere Antworten in der Ökonomie:</a:t>
            </a:r>
          </a:p>
          <a:p>
            <a:pPr lvl="1"/>
            <a:r>
              <a:rPr lang="de-DE" dirty="0"/>
              <a:t>These: Der Nutzen beider Güter ist subjektiv gleich groß.</a:t>
            </a:r>
          </a:p>
          <a:p>
            <a:pPr lvl="1"/>
            <a:r>
              <a:rPr lang="de-DE" dirty="0"/>
              <a:t>These: Der mit dem Preis bewertete Grenznutzen beider Güter ist subjektiv gleich groß.</a:t>
            </a:r>
          </a:p>
          <a:p>
            <a:pPr lvl="1"/>
            <a:r>
              <a:rPr lang="de-DE" dirty="0"/>
              <a:t>These: In beiden Gütern „steckt“ objektiv gleich viel Arbeit.</a:t>
            </a:r>
          </a:p>
          <a:p>
            <a:r>
              <a:rPr lang="de-DE" dirty="0"/>
              <a:t>Marx ist der letzten arbeitswertorientierten These zuzuordnen – so wie die Klassiker Adam Smith, David Ricardo usw. Er modifiziert diese These jedoch erheblich!</a:t>
            </a:r>
          </a:p>
        </p:txBody>
      </p:sp>
      <p:sp>
        <p:nvSpPr>
          <p:cNvPr id="2" name="Foliennummernplatzhalter 1">
            <a:extLst>
              <a:ext uri="{FF2B5EF4-FFF2-40B4-BE49-F238E27FC236}">
                <a16:creationId xmlns:a16="http://schemas.microsoft.com/office/drawing/2014/main" id="{56B42999-0124-4225-8800-FCE0F2ECEFB7}"/>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3" name="Fußzeilenplatzhalter 2">
            <a:extLst>
              <a:ext uri="{FF2B5EF4-FFF2-40B4-BE49-F238E27FC236}">
                <a16:creationId xmlns:a16="http://schemas.microsoft.com/office/drawing/2014/main" id="{D6A22DED-AAB0-416D-A808-362374AC6FB3}"/>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4010607240"/>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de-DE" dirty="0"/>
              <a:t>Marxsche Bestimmung des Werts</a:t>
            </a:r>
          </a:p>
        </p:txBody>
      </p:sp>
      <p:sp>
        <p:nvSpPr>
          <p:cNvPr id="69635" name="Rectangle 3"/>
          <p:cNvSpPr>
            <a:spLocks noGrp="1" noChangeArrowheads="1"/>
          </p:cNvSpPr>
          <p:nvPr>
            <p:ph type="body" idx="1"/>
          </p:nvPr>
        </p:nvSpPr>
        <p:spPr/>
        <p:txBody>
          <a:bodyPr/>
          <a:lstStyle/>
          <a:p>
            <a:r>
              <a:rPr lang="de-DE" i="1" dirty="0"/>
              <a:t>»Ein Gebrauchswert oder Gut hat also nur einen Wert, weil abstrakt menschliche Arbeit in ihm vergegenständlicht oder materialisiert ist. Wie nun die Größe seines Werts messen? Durch das Quantum der in ihm enthaltenen ›wertbildenden Substanz‹, der Arbeit. Die Quantität der Arbeit selbst misst sich an ihrer Zeitdauer, und die Arbeitszeit besitzt wieder ihren Maßstab an bestimmten Zeitteilen, wie Stunde, Tag usw.« (MEW 23: 53)</a:t>
            </a:r>
          </a:p>
          <a:p>
            <a:endParaRPr lang="de-DE" dirty="0"/>
          </a:p>
        </p:txBody>
      </p:sp>
      <p:sp>
        <p:nvSpPr>
          <p:cNvPr id="2" name="Foliennummernplatzhalter 1">
            <a:extLst>
              <a:ext uri="{FF2B5EF4-FFF2-40B4-BE49-F238E27FC236}">
                <a16:creationId xmlns:a16="http://schemas.microsoft.com/office/drawing/2014/main" id="{E6B54EA6-E0AA-4032-AE00-A7266821C05D}"/>
              </a:ext>
            </a:extLst>
          </p:cNvPr>
          <p:cNvSpPr>
            <a:spLocks noGrp="1"/>
          </p:cNvSpPr>
          <p:nvPr>
            <p:ph type="sldNum" sz="quarter" idx="12"/>
          </p:nvPr>
        </p:nvSpPr>
        <p:spPr/>
        <p:txBody>
          <a:bodyPr/>
          <a:lstStyle/>
          <a:p>
            <a:fld id="{6D22F896-40B5-4ADD-8801-0D06FADFA095}" type="slidenum">
              <a:rPr lang="en-US" smtClean="0"/>
              <a:t>13</a:t>
            </a:fld>
            <a:endParaRPr lang="en-US" dirty="0"/>
          </a:p>
        </p:txBody>
      </p:sp>
      <p:sp>
        <p:nvSpPr>
          <p:cNvPr id="3" name="Fußzeilenplatzhalter 2">
            <a:extLst>
              <a:ext uri="{FF2B5EF4-FFF2-40B4-BE49-F238E27FC236}">
                <a16:creationId xmlns:a16="http://schemas.microsoft.com/office/drawing/2014/main" id="{02D4B387-7078-4D9C-8D7A-D5BE0B259EFC}"/>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879669324"/>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de-DE"/>
              <a:t>Vom Doppelcharakter der Ware zum Doppelcharakter der Arbeit</a:t>
            </a:r>
          </a:p>
        </p:txBody>
      </p:sp>
      <p:sp>
        <p:nvSpPr>
          <p:cNvPr id="59395" name="Rectangle 3"/>
          <p:cNvSpPr>
            <a:spLocks noGrp="1" noChangeArrowheads="1"/>
          </p:cNvSpPr>
          <p:nvPr>
            <p:ph type="body" idx="1"/>
          </p:nvPr>
        </p:nvSpPr>
        <p:spPr/>
        <p:txBody>
          <a:bodyPr>
            <a:normAutofit lnSpcReduction="10000"/>
          </a:bodyPr>
          <a:lstStyle/>
          <a:p>
            <a:r>
              <a:rPr lang="de-DE" dirty="0"/>
              <a:t>Ein Bäcker mit seinen Teilchen (Gebrauchswert) vollzieht dabei die konkrete Arbeit des Backens, während der Getränkeproduzent von Capri Sonne (Gebrauchswert) die konkrete Arbeit der Getränkeherstellung bzw. -abfüllung durchführt.</a:t>
            </a:r>
          </a:p>
          <a:p>
            <a:r>
              <a:rPr lang="de-DE" dirty="0"/>
              <a:t>Dass trotzdem wertbezogen 1 Teilchen = 2 Capri Sonne gilt, heißt, dass sich Arbeit, nur gemessen an ihrer Arbeitszeit, als bloße Arbeit an sich, als sog. abstrakte Arbeit darstellt.</a:t>
            </a:r>
          </a:p>
          <a:p>
            <a:r>
              <a:rPr lang="de-DE" dirty="0"/>
              <a:t>Ein Gebrauchswert hat also Wert, weil abstrakt menschliche Arbeit in ihm vergegenständlicht ist. Die Größe des Wertes misst sich nach der Menge der in ihm enthaltenen menschlichen Arbeitszeit, wobei stets die gesellschaftlich notwendige Arbeitszeit die Grundlage ist.</a:t>
            </a:r>
          </a:p>
        </p:txBody>
      </p:sp>
      <p:sp>
        <p:nvSpPr>
          <p:cNvPr id="2" name="Foliennummernplatzhalter 1">
            <a:extLst>
              <a:ext uri="{FF2B5EF4-FFF2-40B4-BE49-F238E27FC236}">
                <a16:creationId xmlns:a16="http://schemas.microsoft.com/office/drawing/2014/main" id="{69103832-45B2-428F-8982-A7D21DF7F163}"/>
              </a:ext>
            </a:extLst>
          </p:cNvPr>
          <p:cNvSpPr>
            <a:spLocks noGrp="1"/>
          </p:cNvSpPr>
          <p:nvPr>
            <p:ph type="sldNum" sz="quarter" idx="12"/>
          </p:nvPr>
        </p:nvSpPr>
        <p:spPr/>
        <p:txBody>
          <a:bodyPr/>
          <a:lstStyle/>
          <a:p>
            <a:fld id="{6D22F896-40B5-4ADD-8801-0D06FADFA095}" type="slidenum">
              <a:rPr lang="en-US" smtClean="0"/>
              <a:t>14</a:t>
            </a:fld>
            <a:endParaRPr lang="en-US" dirty="0"/>
          </a:p>
        </p:txBody>
      </p:sp>
      <p:sp>
        <p:nvSpPr>
          <p:cNvPr id="3" name="Fußzeilenplatzhalter 2">
            <a:extLst>
              <a:ext uri="{FF2B5EF4-FFF2-40B4-BE49-F238E27FC236}">
                <a16:creationId xmlns:a16="http://schemas.microsoft.com/office/drawing/2014/main" id="{B5533A08-63CE-484C-AB00-D3AB77BACC47}"/>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416197821"/>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dirty="0"/>
              <a:t>Wert als gesellschaftliche Kategorie</a:t>
            </a:r>
          </a:p>
        </p:txBody>
      </p:sp>
      <p:sp>
        <p:nvSpPr>
          <p:cNvPr id="20483" name="Rectangle 3"/>
          <p:cNvSpPr>
            <a:spLocks noGrp="1" noChangeArrowheads="1"/>
          </p:cNvSpPr>
          <p:nvPr>
            <p:ph type="body" idx="1"/>
          </p:nvPr>
        </p:nvSpPr>
        <p:spPr/>
        <p:txBody>
          <a:bodyPr>
            <a:normAutofit fontScale="92500" lnSpcReduction="20000"/>
          </a:bodyPr>
          <a:lstStyle/>
          <a:p>
            <a:r>
              <a:rPr lang="de-DE" dirty="0"/>
              <a:t>Anders als Smith und Ricardo verfolgt Marx aber keinen rein substanzorientierten Wertansatz. Es kommt nicht einfach darauf an, wie viel individuelle Arbeit, gemessen in Arbeitszeit, in einer Ware "drinsteckt".</a:t>
            </a:r>
          </a:p>
          <a:p>
            <a:r>
              <a:rPr lang="de-DE" dirty="0"/>
              <a:t>Es kommt vielmehr darauf an, ob die Gesellschaft die verrichtete individuelle Arbeit und damit die geleistete Arbeitszeit als gesellschaftlich notwendig ansieht, so dass die privat verausgabte, individuelle Arbeit als Wert bildende abstrakte Arbeit </a:t>
            </a:r>
            <a:r>
              <a:rPr lang="de-DE" i="1" dirty="0"/>
              <a:t>gilt</a:t>
            </a:r>
            <a:r>
              <a:rPr lang="de-DE" dirty="0"/>
              <a:t>.</a:t>
            </a:r>
          </a:p>
          <a:p>
            <a:r>
              <a:rPr lang="de-DE" dirty="0"/>
              <a:t>Wert ist eine gesellschaftliche Kategorie, was sich an Reduktionen individueller Akte auf gesellschaftliche Verhältnisse zeigt:</a:t>
            </a:r>
          </a:p>
          <a:p>
            <a:pPr lvl="1">
              <a:buFont typeface="Arial" charset="0"/>
              <a:buAutoNum type="arabicPeriod"/>
            </a:pPr>
            <a:r>
              <a:rPr lang="de-DE" dirty="0"/>
              <a:t>Reduktion individuell verausgabter Arbeitszeit auf gesellschaftlich notwendige Arbeitszeit;</a:t>
            </a:r>
          </a:p>
          <a:p>
            <a:pPr lvl="1">
              <a:buFont typeface="Arial" charset="0"/>
              <a:buAutoNum type="arabicPeriod"/>
            </a:pPr>
            <a:r>
              <a:rPr lang="de-DE" dirty="0"/>
              <a:t>Reduktion individuell verausgabter Arbeitszeit auf gesellschaftlich notwendige </a:t>
            </a:r>
            <a:r>
              <a:rPr lang="de-DE" i="1" dirty="0"/>
              <a:t>und</a:t>
            </a:r>
            <a:r>
              <a:rPr lang="de-DE" dirty="0"/>
              <a:t> durch zahlungsfähige Nachfrage als notwendig erachtete Arbeitszeit;</a:t>
            </a:r>
          </a:p>
          <a:p>
            <a:pPr lvl="1">
              <a:buFont typeface="Arial" charset="0"/>
              <a:buAutoNum type="arabicPeriod"/>
            </a:pPr>
            <a:r>
              <a:rPr lang="de-DE" dirty="0"/>
              <a:t>Reduktion individuell verausgabter komplizierter Arbeitszeit auf gesellschaftlich notwendige einfache Arbeitszeit.</a:t>
            </a:r>
          </a:p>
        </p:txBody>
      </p:sp>
      <p:sp>
        <p:nvSpPr>
          <p:cNvPr id="2" name="Foliennummernplatzhalter 1">
            <a:extLst>
              <a:ext uri="{FF2B5EF4-FFF2-40B4-BE49-F238E27FC236}">
                <a16:creationId xmlns:a16="http://schemas.microsoft.com/office/drawing/2014/main" id="{8DCBA97F-43B0-4CF1-8113-A14B743B7DBE}"/>
              </a:ext>
            </a:extLst>
          </p:cNvPr>
          <p:cNvSpPr>
            <a:spLocks noGrp="1"/>
          </p:cNvSpPr>
          <p:nvPr>
            <p:ph type="sldNum" sz="quarter" idx="12"/>
          </p:nvPr>
        </p:nvSpPr>
        <p:spPr/>
        <p:txBody>
          <a:bodyPr/>
          <a:lstStyle/>
          <a:p>
            <a:fld id="{6D22F896-40B5-4ADD-8801-0D06FADFA095}" type="slidenum">
              <a:rPr lang="en-US" smtClean="0"/>
              <a:t>15</a:t>
            </a:fld>
            <a:endParaRPr lang="en-US" dirty="0"/>
          </a:p>
        </p:txBody>
      </p:sp>
      <p:sp>
        <p:nvSpPr>
          <p:cNvPr id="3" name="Fußzeilenplatzhalter 2">
            <a:extLst>
              <a:ext uri="{FF2B5EF4-FFF2-40B4-BE49-F238E27FC236}">
                <a16:creationId xmlns:a16="http://schemas.microsoft.com/office/drawing/2014/main" id="{32033816-281E-4E87-B1D8-BCBD41B07116}"/>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4061415185"/>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de-DE" dirty="0"/>
              <a:t>Arbeitsteilung und Geld</a:t>
            </a:r>
          </a:p>
        </p:txBody>
      </p:sp>
      <p:sp>
        <p:nvSpPr>
          <p:cNvPr id="59395" name="Rectangle 3"/>
          <p:cNvSpPr>
            <a:spLocks noGrp="1" noChangeArrowheads="1"/>
          </p:cNvSpPr>
          <p:nvPr>
            <p:ph type="body" idx="1"/>
          </p:nvPr>
        </p:nvSpPr>
        <p:spPr/>
        <p:txBody>
          <a:bodyPr>
            <a:normAutofit/>
          </a:bodyPr>
          <a:lstStyle/>
          <a:p>
            <a:r>
              <a:rPr lang="de-DE" dirty="0"/>
              <a:t>Wenn 1 Teilchen so wie 2 Capri Sonne zur Produktion gesellschaftlich durchschnittlich notwendig und anerkannt 12 Minuten abstrakter Arbeit benötigt, so haben beide Warenmengen den Wert von 12 Minuten.</a:t>
            </a:r>
          </a:p>
          <a:p>
            <a:r>
              <a:rPr lang="de-DE" dirty="0"/>
              <a:t>Allerdings wird der Wert weder des 1 Teilchen noch der 2 Capri Sonne in Minuten ausgedrückt, sondern in Bezug auf eine andere Ware, zumeist in Bezug auf Geld. Aber warum?</a:t>
            </a:r>
          </a:p>
          <a:p>
            <a:r>
              <a:rPr lang="de-DE" dirty="0"/>
              <a:t>In entwickelten Tauschwirtschaften mit Arbeitsteilung ist eine zeitliche Vorabplanung schwer. Drum drücken Gebrauchswerte ihren Wert in Geld als allgemeinem Äquivalent aus. Der Wert von jedem Quantum Ware kann (und muss?) in Geld ausgedrückt werden.</a:t>
            </a:r>
          </a:p>
        </p:txBody>
      </p:sp>
      <p:sp>
        <p:nvSpPr>
          <p:cNvPr id="2" name="Foliennummernplatzhalter 1">
            <a:extLst>
              <a:ext uri="{FF2B5EF4-FFF2-40B4-BE49-F238E27FC236}">
                <a16:creationId xmlns:a16="http://schemas.microsoft.com/office/drawing/2014/main" id="{228BF295-B7D8-47BD-9153-6E35D204FCF4}"/>
              </a:ext>
            </a:extLst>
          </p:cNvPr>
          <p:cNvSpPr>
            <a:spLocks noGrp="1"/>
          </p:cNvSpPr>
          <p:nvPr>
            <p:ph type="sldNum" sz="quarter" idx="12"/>
          </p:nvPr>
        </p:nvSpPr>
        <p:spPr/>
        <p:txBody>
          <a:bodyPr/>
          <a:lstStyle/>
          <a:p>
            <a:fld id="{6D22F896-40B5-4ADD-8801-0D06FADFA095}" type="slidenum">
              <a:rPr lang="en-US" smtClean="0"/>
              <a:t>16</a:t>
            </a:fld>
            <a:endParaRPr lang="en-US" dirty="0"/>
          </a:p>
        </p:txBody>
      </p:sp>
      <p:sp>
        <p:nvSpPr>
          <p:cNvPr id="3" name="Fußzeilenplatzhalter 2">
            <a:extLst>
              <a:ext uri="{FF2B5EF4-FFF2-40B4-BE49-F238E27FC236}">
                <a16:creationId xmlns:a16="http://schemas.microsoft.com/office/drawing/2014/main" id="{E3CD3AF0-19A5-4F63-8F26-E500FF168C66}"/>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927732346"/>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de-DE" dirty="0"/>
              <a:t>Produktions- als Arbeitsprozess</a:t>
            </a:r>
          </a:p>
        </p:txBody>
      </p:sp>
      <p:sp>
        <p:nvSpPr>
          <p:cNvPr id="122883" name="Rectangle 3"/>
          <p:cNvSpPr>
            <a:spLocks noGrp="1" noChangeArrowheads="1"/>
          </p:cNvSpPr>
          <p:nvPr>
            <p:ph type="body" idx="1"/>
          </p:nvPr>
        </p:nvSpPr>
        <p:spPr/>
        <p:txBody>
          <a:bodyPr>
            <a:normAutofit/>
          </a:bodyPr>
          <a:lstStyle/>
          <a:p>
            <a:pPr>
              <a:lnSpc>
                <a:spcPct val="90000"/>
              </a:lnSpc>
            </a:pPr>
            <a:r>
              <a:rPr lang="de-DE" dirty="0"/>
              <a:t>Man unterscheidet im Produktionsprozess:</a:t>
            </a:r>
          </a:p>
          <a:p>
            <a:pPr lvl="1">
              <a:lnSpc>
                <a:spcPct val="90000"/>
              </a:lnSpc>
            </a:pPr>
            <a:r>
              <a:rPr lang="de-DE" dirty="0"/>
              <a:t>die Arbeitsgegenstände;</a:t>
            </a:r>
          </a:p>
          <a:p>
            <a:pPr lvl="1">
              <a:lnSpc>
                <a:spcPct val="90000"/>
              </a:lnSpc>
            </a:pPr>
            <a:r>
              <a:rPr lang="de-DE" dirty="0"/>
              <a:t>die Arbeitsmittel = Werkzeuge</a:t>
            </a:r>
          </a:p>
          <a:p>
            <a:pPr lvl="1">
              <a:lnSpc>
                <a:spcPct val="90000"/>
              </a:lnSpc>
            </a:pPr>
            <a:r>
              <a:rPr lang="de-DE" dirty="0"/>
              <a:t>die Arbeit als produktive Arbeit;</a:t>
            </a:r>
          </a:p>
          <a:p>
            <a:pPr lvl="1">
              <a:lnSpc>
                <a:spcPct val="90000"/>
              </a:lnSpc>
            </a:pPr>
            <a:r>
              <a:rPr lang="de-DE" dirty="0"/>
              <a:t>das Produkt als Resultat.</a:t>
            </a:r>
          </a:p>
          <a:p>
            <a:pPr>
              <a:lnSpc>
                <a:spcPct val="90000"/>
              </a:lnSpc>
            </a:pPr>
            <a:r>
              <a:rPr lang="de-DE" dirty="0"/>
              <a:t>Auch die Produktionsmittel, die im Arbeitsprozess durch die Arbeit verbraucht = konsumiert werden, mussten teils zuvor produziert oder beschaffen werden.</a:t>
            </a:r>
          </a:p>
        </p:txBody>
      </p:sp>
      <p:sp>
        <p:nvSpPr>
          <p:cNvPr id="2" name="Foliennummernplatzhalter 1">
            <a:extLst>
              <a:ext uri="{FF2B5EF4-FFF2-40B4-BE49-F238E27FC236}">
                <a16:creationId xmlns:a16="http://schemas.microsoft.com/office/drawing/2014/main" id="{A7EEA021-7967-4D28-ABEA-5A40845EB161}"/>
              </a:ext>
            </a:extLst>
          </p:cNvPr>
          <p:cNvSpPr>
            <a:spLocks noGrp="1"/>
          </p:cNvSpPr>
          <p:nvPr>
            <p:ph type="sldNum" sz="quarter" idx="12"/>
          </p:nvPr>
        </p:nvSpPr>
        <p:spPr/>
        <p:txBody>
          <a:bodyPr/>
          <a:lstStyle/>
          <a:p>
            <a:fld id="{6D22F896-40B5-4ADD-8801-0D06FADFA095}" type="slidenum">
              <a:rPr lang="en-US" smtClean="0"/>
              <a:t>17</a:t>
            </a:fld>
            <a:endParaRPr lang="en-US" dirty="0"/>
          </a:p>
        </p:txBody>
      </p:sp>
      <p:sp>
        <p:nvSpPr>
          <p:cNvPr id="3" name="Fußzeilenplatzhalter 2">
            <a:extLst>
              <a:ext uri="{FF2B5EF4-FFF2-40B4-BE49-F238E27FC236}">
                <a16:creationId xmlns:a16="http://schemas.microsoft.com/office/drawing/2014/main" id="{DF369A59-7E3D-4FBA-B795-94AD51E813AF}"/>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
        <p:nvSpPr>
          <p:cNvPr id="6" name="Textfeld 5">
            <a:extLst>
              <a:ext uri="{FF2B5EF4-FFF2-40B4-BE49-F238E27FC236}">
                <a16:creationId xmlns:a16="http://schemas.microsoft.com/office/drawing/2014/main" id="{D81D1C5D-921F-49DA-8540-6DBB92F48231}"/>
              </a:ext>
            </a:extLst>
          </p:cNvPr>
          <p:cNvSpPr txBox="1"/>
          <p:nvPr/>
        </p:nvSpPr>
        <p:spPr>
          <a:xfrm>
            <a:off x="9108391" y="2760051"/>
            <a:ext cx="1864408" cy="338554"/>
          </a:xfrm>
          <a:prstGeom prst="rect">
            <a:avLst/>
          </a:prstGeom>
          <a:noFill/>
        </p:spPr>
        <p:txBody>
          <a:bodyPr wrap="square" rtlCol="0">
            <a:spAutoFit/>
          </a:bodyPr>
          <a:lstStyle/>
          <a:p>
            <a:r>
              <a:rPr lang="de-DE" sz="1600" dirty="0"/>
              <a:t>Produktionsmittel</a:t>
            </a:r>
          </a:p>
        </p:txBody>
      </p:sp>
      <p:sp>
        <p:nvSpPr>
          <p:cNvPr id="7" name="Geschweifte Klammer rechts 6">
            <a:extLst>
              <a:ext uri="{FF2B5EF4-FFF2-40B4-BE49-F238E27FC236}">
                <a16:creationId xmlns:a16="http://schemas.microsoft.com/office/drawing/2014/main" id="{475E64BB-0161-49A7-823A-70FBC42B15FF}"/>
              </a:ext>
            </a:extLst>
          </p:cNvPr>
          <p:cNvSpPr/>
          <p:nvPr/>
        </p:nvSpPr>
        <p:spPr>
          <a:xfrm>
            <a:off x="8825056" y="2703948"/>
            <a:ext cx="283335" cy="45076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3065032189"/>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de-DE" dirty="0"/>
              <a:t>Produktions- als Arbeitsprozess</a:t>
            </a:r>
          </a:p>
        </p:txBody>
      </p:sp>
      <p:sp>
        <p:nvSpPr>
          <p:cNvPr id="122883" name="Rectangle 3"/>
          <p:cNvSpPr>
            <a:spLocks noGrp="1" noChangeArrowheads="1"/>
          </p:cNvSpPr>
          <p:nvPr>
            <p:ph type="body" idx="1"/>
          </p:nvPr>
        </p:nvSpPr>
        <p:spPr/>
        <p:txBody>
          <a:bodyPr>
            <a:normAutofit/>
          </a:bodyPr>
          <a:lstStyle/>
          <a:p>
            <a:pPr>
              <a:lnSpc>
                <a:spcPct val="90000"/>
              </a:lnSpc>
            </a:pPr>
            <a:r>
              <a:rPr lang="de-DE" dirty="0"/>
              <a:t>In die Produktion gehen Faktoren ein:</a:t>
            </a:r>
          </a:p>
          <a:p>
            <a:pPr lvl="1">
              <a:lnSpc>
                <a:spcPct val="90000"/>
              </a:lnSpc>
              <a:buFont typeface="Arial" charset="0"/>
              <a:buAutoNum type="arabicPeriod"/>
            </a:pPr>
            <a:r>
              <a:rPr lang="de-DE" dirty="0"/>
              <a:t>Arbeitsgegenstände, die Produkte vergangener Arbeit sind (z. B. abgebaute Kohle) und auf die weiter eingewirkt wird;</a:t>
            </a:r>
          </a:p>
          <a:p>
            <a:pPr lvl="1">
              <a:lnSpc>
                <a:spcPct val="90000"/>
              </a:lnSpc>
              <a:buFont typeface="Arial" charset="0"/>
              <a:buAutoNum type="arabicPeriod"/>
            </a:pPr>
            <a:r>
              <a:rPr lang="de-DE" dirty="0"/>
              <a:t>Arbeitsgegenstände, die erstmalig bearbeitet werden (z.B. feste Kohle);</a:t>
            </a:r>
          </a:p>
          <a:p>
            <a:pPr lvl="1">
              <a:lnSpc>
                <a:spcPct val="90000"/>
              </a:lnSpc>
              <a:buFont typeface="Arial" charset="0"/>
              <a:buAutoNum type="arabicPeriod"/>
            </a:pPr>
            <a:r>
              <a:rPr lang="de-DE" dirty="0"/>
              <a:t>Arbeitsmittel, die Produkt menschlicher Arbeit sind (z. B. ein Hammer) und mit denen gewirkt wird;</a:t>
            </a:r>
          </a:p>
          <a:p>
            <a:pPr lvl="1">
              <a:lnSpc>
                <a:spcPct val="90000"/>
              </a:lnSpc>
              <a:buFont typeface="Arial" charset="0"/>
              <a:buAutoNum type="arabicPeriod"/>
            </a:pPr>
            <a:r>
              <a:rPr lang="de-DE" dirty="0"/>
              <a:t>Arbeitsmittel, die der Natur entnommen werden (z.B. ein Stein) und mit denen gewirkt wird;</a:t>
            </a:r>
          </a:p>
          <a:p>
            <a:pPr lvl="1">
              <a:lnSpc>
                <a:spcPct val="90000"/>
              </a:lnSpc>
              <a:buFont typeface="Arial" charset="0"/>
              <a:buAutoNum type="arabicPeriod"/>
            </a:pPr>
            <a:r>
              <a:rPr lang="de-DE" dirty="0"/>
              <a:t>der subjektive Faktor, die Ware Arbeitskraft, mit dem die Arbeit verrichtet wird.</a:t>
            </a:r>
          </a:p>
          <a:p>
            <a:pPr>
              <a:lnSpc>
                <a:spcPct val="90000"/>
              </a:lnSpc>
            </a:pPr>
            <a:r>
              <a:rPr lang="de-DE" dirty="0"/>
              <a:t>Faktoren, die Produkte menschlicher Arbeit sind (1. und 3.), gehen mit ihrem Wert in die Produktion ein: gemäß der Arbeitszeit, die zu ihrer Herstellung benötigt wird.</a:t>
            </a:r>
          </a:p>
          <a:p>
            <a:pPr>
              <a:lnSpc>
                <a:spcPct val="90000"/>
              </a:lnSpc>
            </a:pPr>
            <a:r>
              <a:rPr lang="de-DE" dirty="0"/>
              <a:t>Die Faktoren 2. und 4. haben, da noch nicht bearbeitet, keinen Wert, wenn sie in die Produktion eingehen.</a:t>
            </a:r>
          </a:p>
        </p:txBody>
      </p:sp>
      <p:sp>
        <p:nvSpPr>
          <p:cNvPr id="2" name="Foliennummernplatzhalter 1">
            <a:extLst>
              <a:ext uri="{FF2B5EF4-FFF2-40B4-BE49-F238E27FC236}">
                <a16:creationId xmlns:a16="http://schemas.microsoft.com/office/drawing/2014/main" id="{1F1D6CF2-1C13-48F4-B5B8-76BD503073C3}"/>
              </a:ext>
            </a:extLst>
          </p:cNvPr>
          <p:cNvSpPr>
            <a:spLocks noGrp="1"/>
          </p:cNvSpPr>
          <p:nvPr>
            <p:ph type="sldNum" sz="quarter" idx="12"/>
          </p:nvPr>
        </p:nvSpPr>
        <p:spPr/>
        <p:txBody>
          <a:bodyPr/>
          <a:lstStyle/>
          <a:p>
            <a:fld id="{6D22F896-40B5-4ADD-8801-0D06FADFA095}" type="slidenum">
              <a:rPr lang="en-US" smtClean="0"/>
              <a:t>18</a:t>
            </a:fld>
            <a:endParaRPr lang="en-US" dirty="0"/>
          </a:p>
        </p:txBody>
      </p:sp>
      <p:sp>
        <p:nvSpPr>
          <p:cNvPr id="3" name="Fußzeilenplatzhalter 2">
            <a:extLst>
              <a:ext uri="{FF2B5EF4-FFF2-40B4-BE49-F238E27FC236}">
                <a16:creationId xmlns:a16="http://schemas.microsoft.com/office/drawing/2014/main" id="{7C80A24F-D659-4E0A-A058-FB0BEC5E92F7}"/>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435012052"/>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de-DE"/>
              <a:t>Der Wert der Ware Arbeitskraft</a:t>
            </a:r>
          </a:p>
        </p:txBody>
      </p:sp>
      <p:sp>
        <p:nvSpPr>
          <p:cNvPr id="123907" name="Rectangle 3"/>
          <p:cNvSpPr>
            <a:spLocks noGrp="1" noChangeArrowheads="1"/>
          </p:cNvSpPr>
          <p:nvPr>
            <p:ph type="body" idx="1"/>
          </p:nvPr>
        </p:nvSpPr>
        <p:spPr/>
        <p:txBody>
          <a:bodyPr>
            <a:normAutofit/>
          </a:bodyPr>
          <a:lstStyle/>
          <a:p>
            <a:r>
              <a:rPr lang="de-DE" dirty="0"/>
              <a:t>Was ist aber nun mit dem Faktor Arbeitskraft? Wem gehört er, ist er eine Ware, und hat er Wert?</a:t>
            </a:r>
          </a:p>
          <a:p>
            <a:r>
              <a:rPr lang="de-DE" dirty="0"/>
              <a:t>Der „Gebrauchswert“ der Arbeitskraft ist es,</a:t>
            </a:r>
          </a:p>
          <a:p>
            <a:pPr lvl="1"/>
            <a:r>
              <a:rPr lang="de-DE" dirty="0"/>
              <a:t>zusammen mit den Produktionsmitteln im Arbeitsprozess eingesetzt zu werden,</a:t>
            </a:r>
          </a:p>
          <a:p>
            <a:pPr lvl="1"/>
            <a:r>
              <a:rPr lang="de-DE" dirty="0"/>
              <a:t>um durch ihre produktive Konsumption (d. h. konkrete Arbeit) das Produkt zu erzeugen und</a:t>
            </a:r>
          </a:p>
          <a:p>
            <a:pPr lvl="1"/>
            <a:r>
              <a:rPr lang="de-DE" dirty="0"/>
              <a:t>um damit (über abstrakte Arbeit) Mehrwert zu erzielen.</a:t>
            </a:r>
          </a:p>
          <a:p>
            <a:r>
              <a:rPr lang="de-DE" dirty="0"/>
              <a:t>Die Ware Arbeitskraft bringt wie auch die Produktionsmittel den Wert in das Endprodukt ein, der ihr zugrunde liegt. Doch welcher Wert liegt ihr zugrunde?</a:t>
            </a:r>
          </a:p>
        </p:txBody>
      </p:sp>
      <p:sp>
        <p:nvSpPr>
          <p:cNvPr id="2" name="Foliennummernplatzhalter 1">
            <a:extLst>
              <a:ext uri="{FF2B5EF4-FFF2-40B4-BE49-F238E27FC236}">
                <a16:creationId xmlns:a16="http://schemas.microsoft.com/office/drawing/2014/main" id="{13CFD87C-22A7-48FE-97C9-50CE042EADCC}"/>
              </a:ext>
            </a:extLst>
          </p:cNvPr>
          <p:cNvSpPr>
            <a:spLocks noGrp="1"/>
          </p:cNvSpPr>
          <p:nvPr>
            <p:ph type="sldNum" sz="quarter" idx="12"/>
          </p:nvPr>
        </p:nvSpPr>
        <p:spPr/>
        <p:txBody>
          <a:bodyPr/>
          <a:lstStyle/>
          <a:p>
            <a:fld id="{6D22F896-40B5-4ADD-8801-0D06FADFA095}" type="slidenum">
              <a:rPr lang="en-US" smtClean="0"/>
              <a:t>19</a:t>
            </a:fld>
            <a:endParaRPr lang="en-US" dirty="0"/>
          </a:p>
        </p:txBody>
      </p:sp>
      <p:sp>
        <p:nvSpPr>
          <p:cNvPr id="3" name="Fußzeilenplatzhalter 2">
            <a:extLst>
              <a:ext uri="{FF2B5EF4-FFF2-40B4-BE49-F238E27FC236}">
                <a16:creationId xmlns:a16="http://schemas.microsoft.com/office/drawing/2014/main" id="{8328B009-17DB-4264-9BF8-4060146AA1CE}"/>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99158094"/>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FCCC0-33FD-4938-A547-B326CACC3712}"/>
              </a:ext>
            </a:extLst>
          </p:cNvPr>
          <p:cNvSpPr>
            <a:spLocks noGrp="1"/>
          </p:cNvSpPr>
          <p:nvPr>
            <p:ph type="title"/>
          </p:nvPr>
        </p:nvSpPr>
        <p:spPr/>
        <p:txBody>
          <a:bodyPr/>
          <a:lstStyle/>
          <a:p>
            <a:r>
              <a:rPr lang="de-DE" dirty="0"/>
              <a:t>Was ist Kritik der politischen Ökonomie?</a:t>
            </a:r>
          </a:p>
        </p:txBody>
      </p:sp>
      <p:sp>
        <p:nvSpPr>
          <p:cNvPr id="3" name="Inhaltsplatzhalter 2">
            <a:extLst>
              <a:ext uri="{FF2B5EF4-FFF2-40B4-BE49-F238E27FC236}">
                <a16:creationId xmlns:a16="http://schemas.microsoft.com/office/drawing/2014/main" id="{A9D6F18A-BBDF-4EAC-B3FA-8560340081B8}"/>
              </a:ext>
            </a:extLst>
          </p:cNvPr>
          <p:cNvSpPr>
            <a:spLocks noGrp="1"/>
          </p:cNvSpPr>
          <p:nvPr>
            <p:ph idx="1"/>
          </p:nvPr>
        </p:nvSpPr>
        <p:spPr/>
        <p:txBody>
          <a:bodyPr/>
          <a:lstStyle/>
          <a:p>
            <a:r>
              <a:rPr lang="de-DE" dirty="0"/>
              <a:t>Kritik</a:t>
            </a:r>
          </a:p>
          <a:p>
            <a:pPr lvl="1"/>
            <a:r>
              <a:rPr lang="de-DE" dirty="0"/>
              <a:t>Theoretisch-begriffliche Abgrenzung als Analyse der Möglichkeiten und Grenzen.</a:t>
            </a:r>
          </a:p>
          <a:p>
            <a:pPr lvl="1"/>
            <a:r>
              <a:rPr lang="de-DE" dirty="0"/>
              <a:t>Widerlegung und Entschleierung.</a:t>
            </a:r>
          </a:p>
          <a:p>
            <a:r>
              <a:rPr lang="de-DE" dirty="0"/>
              <a:t>Politische Ökonomie</a:t>
            </a:r>
          </a:p>
          <a:p>
            <a:pPr lvl="1"/>
            <a:r>
              <a:rPr lang="de-DE" dirty="0"/>
              <a:t>Das kapitalistische System von Produktion, Tausch und Verteilung.</a:t>
            </a:r>
          </a:p>
          <a:p>
            <a:pPr lvl="1"/>
            <a:r>
              <a:rPr lang="de-DE" dirty="0"/>
              <a:t>Die bürgerliche Theorie vom kapitalistischen System.</a:t>
            </a:r>
          </a:p>
          <a:p>
            <a:pPr lvl="1"/>
            <a:endParaRPr lang="de-DE" dirty="0"/>
          </a:p>
        </p:txBody>
      </p:sp>
      <p:sp>
        <p:nvSpPr>
          <p:cNvPr id="4" name="Foliennummernplatzhalter 3">
            <a:extLst>
              <a:ext uri="{FF2B5EF4-FFF2-40B4-BE49-F238E27FC236}">
                <a16:creationId xmlns:a16="http://schemas.microsoft.com/office/drawing/2014/main" id="{A3A5E0A9-37B6-4286-8E69-73B5CC99D61F}"/>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5" name="Fußzeilenplatzhalter 4">
            <a:extLst>
              <a:ext uri="{FF2B5EF4-FFF2-40B4-BE49-F238E27FC236}">
                <a16:creationId xmlns:a16="http://schemas.microsoft.com/office/drawing/2014/main" id="{87F6E4BD-91E3-4C27-9DBF-33FE6C9CE936}"/>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063899588"/>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de-DE"/>
              <a:t>Der Wert der Ware Arbeitskraft</a:t>
            </a:r>
          </a:p>
        </p:txBody>
      </p:sp>
      <p:sp>
        <p:nvSpPr>
          <p:cNvPr id="123907" name="Rectangle 3"/>
          <p:cNvSpPr>
            <a:spLocks noGrp="1" noChangeArrowheads="1"/>
          </p:cNvSpPr>
          <p:nvPr>
            <p:ph type="body" idx="1"/>
          </p:nvPr>
        </p:nvSpPr>
        <p:spPr/>
        <p:txBody>
          <a:bodyPr>
            <a:normAutofit/>
          </a:bodyPr>
          <a:lstStyle/>
          <a:p>
            <a:r>
              <a:rPr lang="de-DE" dirty="0"/>
              <a:t>Der Wert einer Ware bestimmt sich nach der Arbeitszeit, die zu ihrer Erzeugung nötig ist. Also ist nach der Arbeitszeit zu fragen, die nötig ist, um die Ware Arbeitskraft zu „produzieren“.</a:t>
            </a:r>
          </a:p>
          <a:p>
            <a:r>
              <a:rPr lang="de-DE" dirty="0"/>
              <a:t>Die Arbeitskraft ist indes im Menschen bereits als Vermögen enthalten. Sie braucht daher nicht hergestellt werden, sondern muss vielmehr stets aufs Neue erhalten, also reproduziert werden.</a:t>
            </a:r>
          </a:p>
        </p:txBody>
      </p:sp>
      <p:sp>
        <p:nvSpPr>
          <p:cNvPr id="2" name="Foliennummernplatzhalter 1">
            <a:extLst>
              <a:ext uri="{FF2B5EF4-FFF2-40B4-BE49-F238E27FC236}">
                <a16:creationId xmlns:a16="http://schemas.microsoft.com/office/drawing/2014/main" id="{93CDA9ED-831C-47ED-99EB-A5585C58AE8D}"/>
              </a:ext>
            </a:extLst>
          </p:cNvPr>
          <p:cNvSpPr>
            <a:spLocks noGrp="1"/>
          </p:cNvSpPr>
          <p:nvPr>
            <p:ph type="sldNum" sz="quarter" idx="12"/>
          </p:nvPr>
        </p:nvSpPr>
        <p:spPr/>
        <p:txBody>
          <a:bodyPr/>
          <a:lstStyle/>
          <a:p>
            <a:fld id="{6D22F896-40B5-4ADD-8801-0D06FADFA095}" type="slidenum">
              <a:rPr lang="en-US" smtClean="0"/>
              <a:t>20</a:t>
            </a:fld>
            <a:endParaRPr lang="en-US" dirty="0"/>
          </a:p>
        </p:txBody>
      </p:sp>
      <p:sp>
        <p:nvSpPr>
          <p:cNvPr id="3" name="Fußzeilenplatzhalter 2">
            <a:extLst>
              <a:ext uri="{FF2B5EF4-FFF2-40B4-BE49-F238E27FC236}">
                <a16:creationId xmlns:a16="http://schemas.microsoft.com/office/drawing/2014/main" id="{56AD836C-1FAD-4E5A-AF2B-7A06AE2055FF}"/>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641170083"/>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de-DE"/>
              <a:t>Der Wert der Ware Arbeitskraft</a:t>
            </a:r>
          </a:p>
        </p:txBody>
      </p:sp>
      <p:sp>
        <p:nvSpPr>
          <p:cNvPr id="124931" name="Rectangle 3"/>
          <p:cNvSpPr>
            <a:spLocks noGrp="1" noChangeArrowheads="1"/>
          </p:cNvSpPr>
          <p:nvPr>
            <p:ph type="body" idx="1"/>
          </p:nvPr>
        </p:nvSpPr>
        <p:spPr/>
        <p:txBody>
          <a:bodyPr>
            <a:normAutofit/>
          </a:bodyPr>
          <a:lstStyle/>
          <a:p>
            <a:r>
              <a:rPr lang="de-DE" dirty="0"/>
              <a:t>Daher bestimmt sich der Wert Arbeitskraft nach der Arbeitszeit, die nötig ist, um die Waren zu produzieren, die zur Reproduktion der Ware Arbeitskraft gebraucht werden.</a:t>
            </a:r>
          </a:p>
          <a:p>
            <a:r>
              <a:rPr lang="de-DE" i="1" dirty="0"/>
              <a:t>»(…) der Wert der Arbeitskraft ist der Wert der zur Erhaltung ihres Besitzers notwendigen Lebensmittel.« (MEW 23: S. 184)</a:t>
            </a:r>
          </a:p>
        </p:txBody>
      </p:sp>
      <p:sp>
        <p:nvSpPr>
          <p:cNvPr id="2" name="Foliennummernplatzhalter 1">
            <a:extLst>
              <a:ext uri="{FF2B5EF4-FFF2-40B4-BE49-F238E27FC236}">
                <a16:creationId xmlns:a16="http://schemas.microsoft.com/office/drawing/2014/main" id="{C044198B-6B19-4586-A49B-0559FC57AD52}"/>
              </a:ext>
            </a:extLst>
          </p:cNvPr>
          <p:cNvSpPr>
            <a:spLocks noGrp="1"/>
          </p:cNvSpPr>
          <p:nvPr>
            <p:ph type="sldNum" sz="quarter" idx="12"/>
          </p:nvPr>
        </p:nvSpPr>
        <p:spPr/>
        <p:txBody>
          <a:bodyPr/>
          <a:lstStyle/>
          <a:p>
            <a:fld id="{6D22F896-40B5-4ADD-8801-0D06FADFA095}" type="slidenum">
              <a:rPr lang="en-US" smtClean="0"/>
              <a:t>21</a:t>
            </a:fld>
            <a:endParaRPr lang="en-US" dirty="0"/>
          </a:p>
        </p:txBody>
      </p:sp>
      <p:sp>
        <p:nvSpPr>
          <p:cNvPr id="3" name="Fußzeilenplatzhalter 2">
            <a:extLst>
              <a:ext uri="{FF2B5EF4-FFF2-40B4-BE49-F238E27FC236}">
                <a16:creationId xmlns:a16="http://schemas.microsoft.com/office/drawing/2014/main" id="{1F989F0B-4948-4CAA-AED6-878286B4CC8C}"/>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058887528"/>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de-DE"/>
              <a:t>Der Wert der Ware Arbeitskraft</a:t>
            </a:r>
          </a:p>
        </p:txBody>
      </p:sp>
      <p:sp>
        <p:nvSpPr>
          <p:cNvPr id="124931" name="Rectangle 3"/>
          <p:cNvSpPr>
            <a:spLocks noGrp="1" noChangeArrowheads="1"/>
          </p:cNvSpPr>
          <p:nvPr>
            <p:ph type="body" idx="1"/>
          </p:nvPr>
        </p:nvSpPr>
        <p:spPr/>
        <p:txBody>
          <a:bodyPr>
            <a:normAutofit lnSpcReduction="10000"/>
          </a:bodyPr>
          <a:lstStyle/>
          <a:p>
            <a:r>
              <a:rPr lang="de-DE" dirty="0"/>
              <a:t>Marx unterscheidet vier Aspekte der Reproduktion:</a:t>
            </a:r>
          </a:p>
          <a:p>
            <a:pPr lvl="1">
              <a:buFont typeface="Arial" charset="0"/>
              <a:buAutoNum type="arabicPeriod"/>
            </a:pPr>
            <a:r>
              <a:rPr lang="de-DE" dirty="0"/>
              <a:t>Die tägliche Lebenserhaltung (Subsistenz); hierzu bedarf es der täglichen Lebensmittel, des täglichen Brotes.</a:t>
            </a:r>
          </a:p>
          <a:p>
            <a:pPr lvl="1">
              <a:buFont typeface="Arial" charset="0"/>
              <a:buAutoNum type="arabicPeriod"/>
            </a:pPr>
            <a:r>
              <a:rPr lang="de-DE" dirty="0"/>
              <a:t>Die dauerhafte Lebenserhaltung; man braucht Wohnung, Heizung, Pflege, Urlaub, Nahrungsrücklagen etc. Die Bedürfnisse sind auch von kulturellen Eigentümlichkeiten der Lebensregion, vom Entwicklungsstand und von den Ansprüchen der Arbeiter abhängig.</a:t>
            </a:r>
          </a:p>
          <a:p>
            <a:pPr lvl="1">
              <a:buFont typeface="Arial" charset="0"/>
              <a:buAutoNum type="arabicPeriod"/>
            </a:pPr>
            <a:r>
              <a:rPr lang="de-DE" dirty="0"/>
              <a:t>Die Erhaltung der Arbeiterklasse; damit stets freie Arbeiter zur Verfügung stehen, muss die Arbeiterklasse sich in ihrer Gesamtheit reproduzieren, also für Nachwuchs sorgen; dazu bedarf es der Versorgung und Erziehung des Nachwuchses.</a:t>
            </a:r>
          </a:p>
          <a:p>
            <a:pPr lvl="1">
              <a:buFont typeface="Arial" charset="0"/>
              <a:buAutoNum type="arabicPeriod"/>
            </a:pPr>
            <a:r>
              <a:rPr lang="de-DE" dirty="0"/>
              <a:t>Die Bildung und Ausbildung; damit der Arbeiter mit seiner Ware Arbeitskraft die ihm auferlegten Arbeiten verrichten kann, muss er sich bilden und ausgebildet werden.</a:t>
            </a:r>
          </a:p>
        </p:txBody>
      </p:sp>
      <p:sp>
        <p:nvSpPr>
          <p:cNvPr id="2" name="Foliennummernplatzhalter 1">
            <a:extLst>
              <a:ext uri="{FF2B5EF4-FFF2-40B4-BE49-F238E27FC236}">
                <a16:creationId xmlns:a16="http://schemas.microsoft.com/office/drawing/2014/main" id="{B31BDD4F-FD16-418C-861C-30D7E19C4FBB}"/>
              </a:ext>
            </a:extLst>
          </p:cNvPr>
          <p:cNvSpPr>
            <a:spLocks noGrp="1"/>
          </p:cNvSpPr>
          <p:nvPr>
            <p:ph type="sldNum" sz="quarter" idx="12"/>
          </p:nvPr>
        </p:nvSpPr>
        <p:spPr/>
        <p:txBody>
          <a:bodyPr/>
          <a:lstStyle/>
          <a:p>
            <a:fld id="{6D22F896-40B5-4ADD-8801-0D06FADFA095}" type="slidenum">
              <a:rPr lang="en-US" smtClean="0"/>
              <a:t>22</a:t>
            </a:fld>
            <a:endParaRPr lang="en-US" dirty="0"/>
          </a:p>
        </p:txBody>
      </p:sp>
      <p:sp>
        <p:nvSpPr>
          <p:cNvPr id="3" name="Fußzeilenplatzhalter 2">
            <a:extLst>
              <a:ext uri="{FF2B5EF4-FFF2-40B4-BE49-F238E27FC236}">
                <a16:creationId xmlns:a16="http://schemas.microsoft.com/office/drawing/2014/main" id="{4195FE08-3BAC-41C0-9DDF-CD847D7B3BE9}"/>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586502376"/>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normAutofit fontScale="90000"/>
          </a:bodyPr>
          <a:lstStyle/>
          <a:p>
            <a:r>
              <a:rPr lang="de-DE"/>
              <a:t>Der Besitz und die Veräußerung der Ware Arbeitskraft</a:t>
            </a:r>
          </a:p>
        </p:txBody>
      </p:sp>
      <p:sp>
        <p:nvSpPr>
          <p:cNvPr id="125955" name="Rectangle 3"/>
          <p:cNvSpPr>
            <a:spLocks noGrp="1" noChangeArrowheads="1"/>
          </p:cNvSpPr>
          <p:nvPr>
            <p:ph type="body" idx="1"/>
          </p:nvPr>
        </p:nvSpPr>
        <p:spPr/>
        <p:txBody>
          <a:bodyPr>
            <a:normAutofit/>
          </a:bodyPr>
          <a:lstStyle/>
          <a:p>
            <a:r>
              <a:rPr lang="de-DE" dirty="0"/>
              <a:t>Der Besitzer oder besser: der Eigentümer der Arbeitskraft ist der Arbeiter. Der Arbeiter tritt dem Kapitalisten gegenüber. Der Kapitalist verfügt über Geld, welches er zum Kauf von Waren für die Produktion ausgeben will.</a:t>
            </a:r>
          </a:p>
          <a:p>
            <a:pPr lvl="1"/>
            <a:r>
              <a:rPr lang="de-DE" dirty="0"/>
              <a:t>Der Kauf der Waren, die ihm als gegenständliche Faktoren im Produktionsprozess dienen sollen, ist unproblematisch.</a:t>
            </a:r>
          </a:p>
          <a:p>
            <a:pPr lvl="1"/>
            <a:r>
              <a:rPr lang="de-DE" dirty="0"/>
              <a:t>Er braucht jedoch noch den subjektiven Faktor, der die Arbeit verrichtet, die Arbeitskraft.</a:t>
            </a:r>
          </a:p>
        </p:txBody>
      </p:sp>
      <p:sp>
        <p:nvSpPr>
          <p:cNvPr id="2" name="Foliennummernplatzhalter 1">
            <a:extLst>
              <a:ext uri="{FF2B5EF4-FFF2-40B4-BE49-F238E27FC236}">
                <a16:creationId xmlns:a16="http://schemas.microsoft.com/office/drawing/2014/main" id="{147A6A93-8424-4E23-8D16-FB31D6CA45B0}"/>
              </a:ext>
            </a:extLst>
          </p:cNvPr>
          <p:cNvSpPr>
            <a:spLocks noGrp="1"/>
          </p:cNvSpPr>
          <p:nvPr>
            <p:ph type="sldNum" sz="quarter" idx="12"/>
          </p:nvPr>
        </p:nvSpPr>
        <p:spPr/>
        <p:txBody>
          <a:bodyPr/>
          <a:lstStyle/>
          <a:p>
            <a:fld id="{6D22F896-40B5-4ADD-8801-0D06FADFA095}" type="slidenum">
              <a:rPr lang="en-US" smtClean="0"/>
              <a:t>23</a:t>
            </a:fld>
            <a:endParaRPr lang="en-US" dirty="0"/>
          </a:p>
        </p:txBody>
      </p:sp>
      <p:sp>
        <p:nvSpPr>
          <p:cNvPr id="3" name="Fußzeilenplatzhalter 2">
            <a:extLst>
              <a:ext uri="{FF2B5EF4-FFF2-40B4-BE49-F238E27FC236}">
                <a16:creationId xmlns:a16="http://schemas.microsoft.com/office/drawing/2014/main" id="{77D8F13A-1B82-43BF-82A7-281648D9ABF7}"/>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294569737"/>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normAutofit fontScale="90000"/>
          </a:bodyPr>
          <a:lstStyle/>
          <a:p>
            <a:r>
              <a:rPr lang="de-DE"/>
              <a:t>Der Besitz und die Veräußerung der Ware Arbeitskraft</a:t>
            </a:r>
          </a:p>
        </p:txBody>
      </p:sp>
      <p:sp>
        <p:nvSpPr>
          <p:cNvPr id="125955" name="Rectangle 3"/>
          <p:cNvSpPr>
            <a:spLocks noGrp="1" noChangeArrowheads="1"/>
          </p:cNvSpPr>
          <p:nvPr>
            <p:ph type="body" idx="1"/>
          </p:nvPr>
        </p:nvSpPr>
        <p:spPr/>
        <p:txBody>
          <a:bodyPr>
            <a:normAutofit lnSpcReduction="10000"/>
          </a:bodyPr>
          <a:lstStyle/>
          <a:p>
            <a:r>
              <a:rPr lang="de-DE" dirty="0"/>
              <a:t>Der Platz des Treffens zwischen Kapitalist und Arbeiter ist der Markt, auf dem die Arbeitskraft als Ware feilgeboten wird. Die Arbeitskraft wird zur Ware Arbeitskraft. Der Arbeiter ist dabei frei, völlig frei, frei in einem doppelten Sinn:</a:t>
            </a:r>
          </a:p>
          <a:p>
            <a:pPr lvl="1">
              <a:buFont typeface="Arial" charset="0"/>
              <a:buAutoNum type="arabicPeriod"/>
            </a:pPr>
            <a:r>
              <a:rPr lang="de-DE" dirty="0"/>
              <a:t>Er verfügt als freie Person über seine Arbeitskraft als Ware. Er muss sie also nicht verkaufen. Er ist frei </a:t>
            </a:r>
            <a:r>
              <a:rPr lang="de-DE" i="1" dirty="0"/>
              <a:t>für</a:t>
            </a:r>
            <a:r>
              <a:rPr lang="de-DE" dirty="0"/>
              <a:t> den Verkauf der Ware Arbeitskraft. Wenn der Arbeiter sie verkauft, dann nur für eine bestimmte Zeit: die Arbeitszeit. Er ist also kein Sklave. Im Gegenteil, ob der Arbeiter seine Ware Arbeitskraft verkauft für bestimmte Zeit, ist </a:t>
            </a:r>
            <a:r>
              <a:rPr lang="de-DE" i="1" dirty="0"/>
              <a:t>formal</a:t>
            </a:r>
            <a:r>
              <a:rPr lang="de-DE" dirty="0"/>
              <a:t> seine Entscheidung.</a:t>
            </a:r>
          </a:p>
          <a:p>
            <a:pPr lvl="1">
              <a:buFont typeface="Arial" charset="0"/>
              <a:buAutoNum type="arabicPeriod"/>
            </a:pPr>
            <a:r>
              <a:rPr lang="de-DE" dirty="0"/>
              <a:t>Er ist aber auch frei </a:t>
            </a:r>
            <a:r>
              <a:rPr lang="de-DE" i="1" dirty="0"/>
              <a:t>von</a:t>
            </a:r>
            <a:r>
              <a:rPr lang="de-DE" dirty="0"/>
              <a:t> allen zur Verwirklichung seiner Arbeitskraft nötigen Sachen. Er hat also keine andere Ware zu verkaufen als seine Arbeitskraft. Er verfügt nicht über andere Produktionsmittel und auch nicht über andere Arbeitskräfte, ist also </a:t>
            </a:r>
            <a:r>
              <a:rPr lang="de-DE" i="1" dirty="0"/>
              <a:t>materiell</a:t>
            </a:r>
            <a:r>
              <a:rPr lang="de-DE" dirty="0"/>
              <a:t> unfrei.</a:t>
            </a:r>
          </a:p>
        </p:txBody>
      </p:sp>
      <p:sp>
        <p:nvSpPr>
          <p:cNvPr id="2" name="Foliennummernplatzhalter 1">
            <a:extLst>
              <a:ext uri="{FF2B5EF4-FFF2-40B4-BE49-F238E27FC236}">
                <a16:creationId xmlns:a16="http://schemas.microsoft.com/office/drawing/2014/main" id="{F4669A57-7C8B-4C71-8751-5F2E5265FEC7}"/>
              </a:ext>
            </a:extLst>
          </p:cNvPr>
          <p:cNvSpPr>
            <a:spLocks noGrp="1"/>
          </p:cNvSpPr>
          <p:nvPr>
            <p:ph type="sldNum" sz="quarter" idx="12"/>
          </p:nvPr>
        </p:nvSpPr>
        <p:spPr/>
        <p:txBody>
          <a:bodyPr/>
          <a:lstStyle/>
          <a:p>
            <a:fld id="{6D22F896-40B5-4ADD-8801-0D06FADFA095}" type="slidenum">
              <a:rPr lang="en-US" smtClean="0"/>
              <a:t>24</a:t>
            </a:fld>
            <a:endParaRPr lang="en-US" dirty="0"/>
          </a:p>
        </p:txBody>
      </p:sp>
      <p:sp>
        <p:nvSpPr>
          <p:cNvPr id="3" name="Fußzeilenplatzhalter 2">
            <a:extLst>
              <a:ext uri="{FF2B5EF4-FFF2-40B4-BE49-F238E27FC236}">
                <a16:creationId xmlns:a16="http://schemas.microsoft.com/office/drawing/2014/main" id="{63DA4710-5C2C-44F0-ACEB-1AE788759064}"/>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027006866"/>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normAutofit fontScale="90000"/>
          </a:bodyPr>
          <a:lstStyle/>
          <a:p>
            <a:r>
              <a:rPr lang="de-DE"/>
              <a:t>Produktion als Einheit von Arbeit und Verwertung über GWG'</a:t>
            </a:r>
          </a:p>
        </p:txBody>
      </p:sp>
      <p:sp>
        <p:nvSpPr>
          <p:cNvPr id="126979" name="Rectangle 3"/>
          <p:cNvSpPr>
            <a:spLocks noGrp="1" noChangeArrowheads="1"/>
          </p:cNvSpPr>
          <p:nvPr>
            <p:ph type="body" idx="1"/>
          </p:nvPr>
        </p:nvSpPr>
        <p:spPr/>
        <p:txBody>
          <a:bodyPr>
            <a:normAutofit/>
          </a:bodyPr>
          <a:lstStyle/>
          <a:p>
            <a:r>
              <a:rPr lang="de-DE" dirty="0"/>
              <a:t>AK und U vollziehen die Warenzirkulation </a:t>
            </a:r>
            <a:r>
              <a:rPr lang="de-DE" spc="-150" dirty="0"/>
              <a:t>W – G – W</a:t>
            </a:r>
            <a:r>
              <a:rPr lang="de-DE" dirty="0"/>
              <a:t>:</a:t>
            </a:r>
          </a:p>
          <a:p>
            <a:pPr lvl="1"/>
            <a:r>
              <a:rPr lang="de-DE" dirty="0"/>
              <a:t>(Autos – Geld – Arbeitskraft) des Unternehmers U.</a:t>
            </a:r>
          </a:p>
          <a:p>
            <a:pPr lvl="1"/>
            <a:r>
              <a:rPr lang="de-DE" dirty="0"/>
              <a:t>(Arbeitskraft – Geld – Kuchen) der Arbeitskraft AK.</a:t>
            </a:r>
          </a:p>
          <a:p>
            <a:pPr lvl="1"/>
            <a:r>
              <a:rPr lang="de-DE" dirty="0"/>
              <a:t>(Kuchen – Geld – Buch) des Konditors K.</a:t>
            </a:r>
          </a:p>
          <a:p>
            <a:r>
              <a:rPr lang="de-DE" dirty="0"/>
              <a:t>Unternehmer vollziehen primär die Kapitalzirkulation</a:t>
            </a:r>
            <a:br>
              <a:rPr lang="de-DE" dirty="0"/>
            </a:br>
            <a:r>
              <a:rPr lang="de-DE" dirty="0"/>
              <a:t>G – W – G‘. Genau gesagt: G – W (PM, AK) – P – W' – G'</a:t>
            </a:r>
          </a:p>
          <a:p>
            <a:pPr lvl="1"/>
            <a:r>
              <a:rPr lang="de-DE" dirty="0"/>
              <a:t>Der Kapitalist kauft mit Geld (G) die Waren (W) Produktionsmittel und Arbeitskraft.</a:t>
            </a:r>
          </a:p>
          <a:p>
            <a:pPr lvl="1"/>
            <a:r>
              <a:rPr lang="de-DE" dirty="0"/>
              <a:t>Dann lässt er mit den Waren (W) Arbeitskräfte + Produktionsmittel transformierte Waren (W‘) herstellen.</a:t>
            </a:r>
          </a:p>
          <a:p>
            <a:pPr lvl="1"/>
            <a:r>
              <a:rPr lang="de-DE" dirty="0"/>
              <a:t>Diese transformierten Waren (W‘) verkauft er für Geld G‘, und zwar möglichst so, dass G' &gt; G!</a:t>
            </a:r>
          </a:p>
          <a:p>
            <a:r>
              <a:rPr lang="de-DE" dirty="0"/>
              <a:t>Wie aber lässt sich über äquivalenten Tausch der Wert vergrößern?</a:t>
            </a:r>
          </a:p>
        </p:txBody>
      </p:sp>
      <p:sp>
        <p:nvSpPr>
          <p:cNvPr id="2" name="Foliennummernplatzhalter 1">
            <a:extLst>
              <a:ext uri="{FF2B5EF4-FFF2-40B4-BE49-F238E27FC236}">
                <a16:creationId xmlns:a16="http://schemas.microsoft.com/office/drawing/2014/main" id="{89152D71-2B23-47FC-B057-1BAB9DD82DCD}"/>
              </a:ext>
            </a:extLst>
          </p:cNvPr>
          <p:cNvSpPr>
            <a:spLocks noGrp="1"/>
          </p:cNvSpPr>
          <p:nvPr>
            <p:ph type="sldNum" sz="quarter" idx="12"/>
          </p:nvPr>
        </p:nvSpPr>
        <p:spPr/>
        <p:txBody>
          <a:bodyPr/>
          <a:lstStyle/>
          <a:p>
            <a:fld id="{6D22F896-40B5-4ADD-8801-0D06FADFA095}" type="slidenum">
              <a:rPr lang="en-US" smtClean="0"/>
              <a:t>25</a:t>
            </a:fld>
            <a:endParaRPr lang="en-US" dirty="0"/>
          </a:p>
        </p:txBody>
      </p:sp>
      <p:sp>
        <p:nvSpPr>
          <p:cNvPr id="3" name="Fußzeilenplatzhalter 2">
            <a:extLst>
              <a:ext uri="{FF2B5EF4-FFF2-40B4-BE49-F238E27FC236}">
                <a16:creationId xmlns:a16="http://schemas.microsoft.com/office/drawing/2014/main" id="{638B9631-0CF5-4CDD-B9DB-BD5B695E69D4}"/>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410584914"/>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normAutofit fontScale="90000"/>
          </a:bodyPr>
          <a:lstStyle/>
          <a:p>
            <a:r>
              <a:rPr lang="de-DE" dirty="0"/>
              <a:t>Produktion als Einheit von Arbeit und Verwertung über G-W-G‘</a:t>
            </a:r>
          </a:p>
        </p:txBody>
      </p:sp>
      <p:sp>
        <p:nvSpPr>
          <p:cNvPr id="134147" name="Rectangle 3"/>
          <p:cNvSpPr>
            <a:spLocks noGrp="1" noChangeArrowheads="1"/>
          </p:cNvSpPr>
          <p:nvPr>
            <p:ph type="body" idx="1"/>
          </p:nvPr>
        </p:nvSpPr>
        <p:spPr/>
        <p:txBody>
          <a:bodyPr>
            <a:normAutofit/>
          </a:bodyPr>
          <a:lstStyle/>
          <a:p>
            <a:r>
              <a:rPr lang="de-DE" dirty="0"/>
              <a:t>Der Kapitalist kauft sich im Prozess G – W – G' Waren, die in der Produktion konsumiert werden, und die Produkte gehören ihm ganz alleine.</a:t>
            </a:r>
          </a:p>
          <a:p>
            <a:r>
              <a:rPr lang="de-DE" dirty="0"/>
              <a:t>Der Sinn für den Kapitalisten besteht im abschließenden Verkauf, der mehr Geld erlösen soll, als vorgeschossen wurde.</a:t>
            </a:r>
          </a:p>
          <a:p>
            <a:r>
              <a:rPr lang="de-DE" dirty="0"/>
              <a:t>Das heißt, dass die Zirkulationssphäre die vermittelnde Sphäre der Mehrwertbildung ist, indem dort über den Tausch selbst zwar nur Wechsel von Äquivalenten vollzogen werden, aber dadurch auch eine bestimmte Ware erworben wird, nämlich die Ware Arbeitskraft, die im Produktionsprozess Mehrwert zusetzt.</a:t>
            </a:r>
          </a:p>
        </p:txBody>
      </p:sp>
      <p:sp>
        <p:nvSpPr>
          <p:cNvPr id="2" name="Foliennummernplatzhalter 1">
            <a:extLst>
              <a:ext uri="{FF2B5EF4-FFF2-40B4-BE49-F238E27FC236}">
                <a16:creationId xmlns:a16="http://schemas.microsoft.com/office/drawing/2014/main" id="{FD621D5B-D8DC-4B3E-9CB9-4651936D1263}"/>
              </a:ext>
            </a:extLst>
          </p:cNvPr>
          <p:cNvSpPr>
            <a:spLocks noGrp="1"/>
          </p:cNvSpPr>
          <p:nvPr>
            <p:ph type="sldNum" sz="quarter" idx="12"/>
          </p:nvPr>
        </p:nvSpPr>
        <p:spPr/>
        <p:txBody>
          <a:bodyPr/>
          <a:lstStyle/>
          <a:p>
            <a:fld id="{6D22F896-40B5-4ADD-8801-0D06FADFA095}" type="slidenum">
              <a:rPr lang="en-US" smtClean="0"/>
              <a:t>26</a:t>
            </a:fld>
            <a:endParaRPr lang="en-US" dirty="0"/>
          </a:p>
        </p:txBody>
      </p:sp>
      <p:sp>
        <p:nvSpPr>
          <p:cNvPr id="3" name="Fußzeilenplatzhalter 2">
            <a:extLst>
              <a:ext uri="{FF2B5EF4-FFF2-40B4-BE49-F238E27FC236}">
                <a16:creationId xmlns:a16="http://schemas.microsoft.com/office/drawing/2014/main" id="{86D5031B-EB84-4BC3-AB7A-666F7A127670}"/>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573109874"/>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normAutofit fontScale="90000"/>
          </a:bodyPr>
          <a:lstStyle/>
          <a:p>
            <a:r>
              <a:rPr lang="de-DE"/>
              <a:t>Produktion als Einheit von Arbeit und Verwertung über GWG</a:t>
            </a:r>
          </a:p>
        </p:txBody>
      </p:sp>
      <p:sp>
        <p:nvSpPr>
          <p:cNvPr id="134147" name="Rectangle 3"/>
          <p:cNvSpPr>
            <a:spLocks noGrp="1" noChangeArrowheads="1"/>
          </p:cNvSpPr>
          <p:nvPr>
            <p:ph type="body" idx="1"/>
          </p:nvPr>
        </p:nvSpPr>
        <p:spPr/>
        <p:txBody>
          <a:bodyPr>
            <a:normAutofit/>
          </a:bodyPr>
          <a:lstStyle/>
          <a:p>
            <a:r>
              <a:rPr lang="de-DE" dirty="0"/>
              <a:t>Der Produktionsprozess ist Arbeits- und Wertbildungsprozess.</a:t>
            </a:r>
          </a:p>
          <a:p>
            <a:r>
              <a:rPr lang="de-DE" dirty="0"/>
              <a:t>Arbeit</a:t>
            </a:r>
          </a:p>
          <a:p>
            <a:pPr lvl="1"/>
            <a:r>
              <a:rPr lang="de-DE" dirty="0"/>
              <a:t>überträgt als konkrete Arbeit den Wert der Produktionsmittel auf das Produkt;</a:t>
            </a:r>
          </a:p>
          <a:p>
            <a:pPr lvl="1"/>
            <a:r>
              <a:rPr lang="de-DE" dirty="0"/>
              <a:t>und setzt als abstrakte Arbeit zur selben Zeit den Werten der Produktionsmittel Neuwert zu, bildet also neuen Wert (Wertschöpfung).</a:t>
            </a:r>
          </a:p>
        </p:txBody>
      </p:sp>
      <p:sp>
        <p:nvSpPr>
          <p:cNvPr id="2" name="Foliennummernplatzhalter 1">
            <a:extLst>
              <a:ext uri="{FF2B5EF4-FFF2-40B4-BE49-F238E27FC236}">
                <a16:creationId xmlns:a16="http://schemas.microsoft.com/office/drawing/2014/main" id="{AF19F372-D605-4762-9AA1-710FC1E3533B}"/>
              </a:ext>
            </a:extLst>
          </p:cNvPr>
          <p:cNvSpPr>
            <a:spLocks noGrp="1"/>
          </p:cNvSpPr>
          <p:nvPr>
            <p:ph type="sldNum" sz="quarter" idx="12"/>
          </p:nvPr>
        </p:nvSpPr>
        <p:spPr/>
        <p:txBody>
          <a:bodyPr/>
          <a:lstStyle/>
          <a:p>
            <a:fld id="{6D22F896-40B5-4ADD-8801-0D06FADFA095}" type="slidenum">
              <a:rPr lang="en-US" smtClean="0"/>
              <a:t>27</a:t>
            </a:fld>
            <a:endParaRPr lang="en-US" dirty="0"/>
          </a:p>
        </p:txBody>
      </p:sp>
      <p:sp>
        <p:nvSpPr>
          <p:cNvPr id="3" name="Fußzeilenplatzhalter 2">
            <a:extLst>
              <a:ext uri="{FF2B5EF4-FFF2-40B4-BE49-F238E27FC236}">
                <a16:creationId xmlns:a16="http://schemas.microsoft.com/office/drawing/2014/main" id="{E182A978-92D9-45F6-AAD3-1727B5A31F0D}"/>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540871124"/>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r>
              <a:rPr lang="de-DE"/>
              <a:t>Marxsche Grundbegriffe der Wertrechnung</a:t>
            </a:r>
          </a:p>
        </p:txBody>
      </p:sp>
      <p:sp>
        <p:nvSpPr>
          <p:cNvPr id="72707" name="Rectangle 3"/>
          <p:cNvSpPr>
            <a:spLocks noGrp="1" noChangeArrowheads="1"/>
          </p:cNvSpPr>
          <p:nvPr>
            <p:ph type="body" idx="1"/>
          </p:nvPr>
        </p:nvSpPr>
        <p:spPr/>
        <p:txBody>
          <a:bodyPr>
            <a:normAutofit/>
          </a:bodyPr>
          <a:lstStyle/>
          <a:p>
            <a:r>
              <a:rPr lang="de-DE" dirty="0"/>
              <a:t>Der Wert einer Ware folgt der Arbeitszeit zu ihrer Herstellung:</a:t>
            </a:r>
          </a:p>
          <a:p>
            <a:pPr lvl="1"/>
            <a:r>
              <a:rPr lang="de-DE" dirty="0"/>
              <a:t>Es gibt die Wert</a:t>
            </a:r>
            <a:r>
              <a:rPr lang="de-DE" i="1" dirty="0"/>
              <a:t>übertragung</a:t>
            </a:r>
            <a:r>
              <a:rPr lang="de-DE" dirty="0"/>
              <a:t> bei der Verrichtung der konkreten Arbeit. Übertragen wird der Wert, gemessen an der Zeit zur Produktion der genutzten Produktionsmittel.</a:t>
            </a:r>
          </a:p>
          <a:p>
            <a:pPr lvl="1"/>
            <a:r>
              <a:rPr lang="de-DE" dirty="0"/>
              <a:t>Es gibt die Wert</a:t>
            </a:r>
            <a:r>
              <a:rPr lang="de-DE" i="1" dirty="0"/>
              <a:t>bildung</a:t>
            </a:r>
            <a:r>
              <a:rPr lang="de-DE" dirty="0"/>
              <a:t> oder Wert</a:t>
            </a:r>
            <a:r>
              <a:rPr lang="de-DE" i="1" dirty="0"/>
              <a:t>schöpfung</a:t>
            </a:r>
            <a:r>
              <a:rPr lang="de-DE" dirty="0"/>
              <a:t> im Sinne abstrakter Arbeit. Gebildet wird Wert, gemessen an der neu zugesetzten Zeit zur Produktion der Waren.</a:t>
            </a:r>
          </a:p>
        </p:txBody>
      </p:sp>
      <p:sp>
        <p:nvSpPr>
          <p:cNvPr id="2" name="Foliennummernplatzhalter 1">
            <a:extLst>
              <a:ext uri="{FF2B5EF4-FFF2-40B4-BE49-F238E27FC236}">
                <a16:creationId xmlns:a16="http://schemas.microsoft.com/office/drawing/2014/main" id="{71B20516-2FEE-4951-A4F2-8416386456F2}"/>
              </a:ext>
            </a:extLst>
          </p:cNvPr>
          <p:cNvSpPr>
            <a:spLocks noGrp="1"/>
          </p:cNvSpPr>
          <p:nvPr>
            <p:ph type="sldNum" sz="quarter" idx="12"/>
          </p:nvPr>
        </p:nvSpPr>
        <p:spPr/>
        <p:txBody>
          <a:bodyPr/>
          <a:lstStyle/>
          <a:p>
            <a:fld id="{6D22F896-40B5-4ADD-8801-0D06FADFA095}" type="slidenum">
              <a:rPr lang="en-US" smtClean="0"/>
              <a:t>28</a:t>
            </a:fld>
            <a:endParaRPr lang="en-US" dirty="0"/>
          </a:p>
        </p:txBody>
      </p:sp>
      <p:sp>
        <p:nvSpPr>
          <p:cNvPr id="3" name="Fußzeilenplatzhalter 2">
            <a:extLst>
              <a:ext uri="{FF2B5EF4-FFF2-40B4-BE49-F238E27FC236}">
                <a16:creationId xmlns:a16="http://schemas.microsoft.com/office/drawing/2014/main" id="{033233AC-7D80-4902-815D-4A8F835AFA96}"/>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187442877"/>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r>
              <a:rPr lang="de-DE"/>
              <a:t>Marxsche Grundbegriffe der Wertrechnung</a:t>
            </a:r>
          </a:p>
        </p:txBody>
      </p:sp>
      <p:sp>
        <p:nvSpPr>
          <p:cNvPr id="72707" name="Rectangle 3"/>
          <p:cNvSpPr>
            <a:spLocks noGrp="1" noChangeArrowheads="1"/>
          </p:cNvSpPr>
          <p:nvPr>
            <p:ph type="body" idx="1"/>
          </p:nvPr>
        </p:nvSpPr>
        <p:spPr/>
        <p:txBody>
          <a:bodyPr>
            <a:normAutofit/>
          </a:bodyPr>
          <a:lstStyle/>
          <a:p>
            <a:r>
              <a:rPr lang="de-DE" dirty="0"/>
              <a:t>Konstantes Kapital c = der Wert der eingesetzten Produktionsmittel, d. h.</a:t>
            </a:r>
          </a:p>
          <a:p>
            <a:pPr lvl="1"/>
            <a:r>
              <a:rPr lang="de-DE" dirty="0"/>
              <a:t>der übertragene Wert der Roh-/Hilfsstoffe plus</a:t>
            </a:r>
          </a:p>
          <a:p>
            <a:pPr lvl="1"/>
            <a:r>
              <a:rPr lang="de-DE" dirty="0"/>
              <a:t>der Wert der Abschreibungen der Maschinen </a:t>
            </a:r>
            <a:r>
              <a:rPr lang="de-DE" dirty="0">
                <a:sym typeface="Symbol" pitchFamily="18" charset="2"/>
              </a:rPr>
              <a:t></a:t>
            </a:r>
          </a:p>
          <a:p>
            <a:pPr lvl="1"/>
            <a:r>
              <a:rPr lang="de-DE" dirty="0"/>
              <a:t>Konstantes Kapital wird 1:1 übertragen, bleibt konstant im Wert.</a:t>
            </a:r>
          </a:p>
          <a:p>
            <a:r>
              <a:rPr lang="de-DE" dirty="0"/>
              <a:t>Variables Kapital v = der Wert der eingesetzten Arbeitskräfte, d. h.</a:t>
            </a:r>
          </a:p>
          <a:p>
            <a:pPr lvl="1"/>
            <a:r>
              <a:rPr lang="de-DE" dirty="0"/>
              <a:t>der Wert der Lebensmittel, die zur Reproduktion der Arbeitskräfte erforderlich sind, der in </a:t>
            </a:r>
            <a:r>
              <a:rPr lang="de-DE" dirty="0" err="1"/>
              <a:t>Geldform</a:t>
            </a:r>
            <a:r>
              <a:rPr lang="de-DE" dirty="0"/>
              <a:t> als Lohn ausgezahlt wird.</a:t>
            </a:r>
          </a:p>
          <a:p>
            <a:pPr lvl="1"/>
            <a:r>
              <a:rPr lang="de-DE" dirty="0"/>
              <a:t>Der Wert der Ware Arbeitskraft ist kleiner (daher 'variabel') als der Wert, den die Ware Arbeitskraft durch Arbeit neu bildet.</a:t>
            </a:r>
          </a:p>
        </p:txBody>
      </p:sp>
      <p:sp>
        <p:nvSpPr>
          <p:cNvPr id="2" name="Foliennummernplatzhalter 1">
            <a:extLst>
              <a:ext uri="{FF2B5EF4-FFF2-40B4-BE49-F238E27FC236}">
                <a16:creationId xmlns:a16="http://schemas.microsoft.com/office/drawing/2014/main" id="{10CC1F06-7688-430B-86BD-A7465A731329}"/>
              </a:ext>
            </a:extLst>
          </p:cNvPr>
          <p:cNvSpPr>
            <a:spLocks noGrp="1"/>
          </p:cNvSpPr>
          <p:nvPr>
            <p:ph type="sldNum" sz="quarter" idx="12"/>
          </p:nvPr>
        </p:nvSpPr>
        <p:spPr/>
        <p:txBody>
          <a:bodyPr/>
          <a:lstStyle/>
          <a:p>
            <a:fld id="{6D22F896-40B5-4ADD-8801-0D06FADFA095}" type="slidenum">
              <a:rPr lang="en-US" smtClean="0"/>
              <a:t>29</a:t>
            </a:fld>
            <a:endParaRPr lang="en-US" dirty="0"/>
          </a:p>
        </p:txBody>
      </p:sp>
      <p:sp>
        <p:nvSpPr>
          <p:cNvPr id="3" name="Fußzeilenplatzhalter 2">
            <a:extLst>
              <a:ext uri="{FF2B5EF4-FFF2-40B4-BE49-F238E27FC236}">
                <a16:creationId xmlns:a16="http://schemas.microsoft.com/office/drawing/2014/main" id="{4942FDC2-D0DE-4C56-A99B-1ED97BE5FDA4}"/>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639327921"/>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8787DB-B772-4995-8DCF-7D4B7CD7A513}"/>
              </a:ext>
            </a:extLst>
          </p:cNvPr>
          <p:cNvSpPr>
            <a:spLocks noGrp="1"/>
          </p:cNvSpPr>
          <p:nvPr>
            <p:ph type="title"/>
          </p:nvPr>
        </p:nvSpPr>
        <p:spPr/>
        <p:txBody>
          <a:bodyPr/>
          <a:lstStyle/>
          <a:p>
            <a:r>
              <a:rPr lang="de-DE" dirty="0"/>
              <a:t>Was ist Kritik der politischen Ökonomie?</a:t>
            </a:r>
          </a:p>
        </p:txBody>
      </p:sp>
      <p:graphicFrame>
        <p:nvGraphicFramePr>
          <p:cNvPr id="4" name="Inhaltsplatzhalter 3">
            <a:extLst>
              <a:ext uri="{FF2B5EF4-FFF2-40B4-BE49-F238E27FC236}">
                <a16:creationId xmlns:a16="http://schemas.microsoft.com/office/drawing/2014/main" id="{2196CF3B-83FE-4C8A-90A5-6FFA089A089F}"/>
              </a:ext>
            </a:extLst>
          </p:cNvPr>
          <p:cNvGraphicFramePr>
            <a:graphicFrameLocks noGrp="1"/>
          </p:cNvGraphicFramePr>
          <p:nvPr>
            <p:ph idx="1"/>
            <p:extLst>
              <p:ext uri="{D42A27DB-BD31-4B8C-83A1-F6EECF244321}">
                <p14:modId xmlns:p14="http://schemas.microsoft.com/office/powerpoint/2010/main" val="870336144"/>
              </p:ext>
            </p:extLst>
          </p:nvPr>
        </p:nvGraphicFramePr>
        <p:xfrm>
          <a:off x="5118100" y="1563128"/>
          <a:ext cx="6281739" cy="3566160"/>
        </p:xfrm>
        <a:graphic>
          <a:graphicData uri="http://schemas.openxmlformats.org/drawingml/2006/table">
            <a:tbl>
              <a:tblPr firstRow="1" bandRow="1">
                <a:tableStyleId>{5C22544A-7EE6-4342-B048-85BDC9FD1C3A}</a:tableStyleId>
              </a:tblPr>
              <a:tblGrid>
                <a:gridCol w="2093913">
                  <a:extLst>
                    <a:ext uri="{9D8B030D-6E8A-4147-A177-3AD203B41FA5}">
                      <a16:colId xmlns:a16="http://schemas.microsoft.com/office/drawing/2014/main" val="2131619600"/>
                    </a:ext>
                  </a:extLst>
                </a:gridCol>
                <a:gridCol w="2093913">
                  <a:extLst>
                    <a:ext uri="{9D8B030D-6E8A-4147-A177-3AD203B41FA5}">
                      <a16:colId xmlns:a16="http://schemas.microsoft.com/office/drawing/2014/main" val="985913985"/>
                    </a:ext>
                  </a:extLst>
                </a:gridCol>
                <a:gridCol w="2093913">
                  <a:extLst>
                    <a:ext uri="{9D8B030D-6E8A-4147-A177-3AD203B41FA5}">
                      <a16:colId xmlns:a16="http://schemas.microsoft.com/office/drawing/2014/main" val="1493242802"/>
                    </a:ext>
                  </a:extLst>
                </a:gridCol>
              </a:tblGrid>
              <a:tr h="370840">
                <a:tc>
                  <a:txBody>
                    <a:bodyPr/>
                    <a:lstStyle/>
                    <a:p>
                      <a:endParaRPr lang="de-DE" dirty="0"/>
                    </a:p>
                  </a:txBody>
                  <a:tcPr marL="55427" marR="554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Theoretisch-begriffliche Abgrenzung</a:t>
                      </a:r>
                    </a:p>
                  </a:txBody>
                  <a:tcPr marL="55427" marR="55427"/>
                </a:tc>
                <a:tc>
                  <a:txBody>
                    <a:bodyPr/>
                    <a:lstStyle/>
                    <a:p>
                      <a:r>
                        <a:rPr lang="de-DE" dirty="0"/>
                        <a:t>Widerlegung und Entschleierung</a:t>
                      </a:r>
                    </a:p>
                  </a:txBody>
                  <a:tcPr marL="55427" marR="55427"/>
                </a:tc>
                <a:extLst>
                  <a:ext uri="{0D108BD9-81ED-4DB2-BD59-A6C34878D82A}">
                    <a16:rowId xmlns:a16="http://schemas.microsoft.com/office/drawing/2014/main" val="4027064418"/>
                  </a:ext>
                </a:extLst>
              </a:tr>
              <a:tr h="370840">
                <a:tc>
                  <a:txBody>
                    <a:bodyPr/>
                    <a:lstStyle/>
                    <a:p>
                      <a:r>
                        <a:rPr lang="de-DE" dirty="0"/>
                        <a:t>Kapitalistisches System</a:t>
                      </a:r>
                    </a:p>
                  </a:txBody>
                  <a:tcPr marL="55427" marR="554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Analyse der Möglichkeiten und Grenzen des Kapitalismus</a:t>
                      </a:r>
                    </a:p>
                  </a:txBody>
                  <a:tcPr marL="55427" marR="55427"/>
                </a:tc>
                <a:tc>
                  <a:txBody>
                    <a:bodyPr/>
                    <a:lstStyle/>
                    <a:p>
                      <a:r>
                        <a:rPr lang="de-DE" dirty="0"/>
                        <a:t>Widerlegung und Entschleierung des Kapitalismus</a:t>
                      </a:r>
                    </a:p>
                  </a:txBody>
                  <a:tcPr marL="55427" marR="55427"/>
                </a:tc>
                <a:extLst>
                  <a:ext uri="{0D108BD9-81ED-4DB2-BD59-A6C34878D82A}">
                    <a16:rowId xmlns:a16="http://schemas.microsoft.com/office/drawing/2014/main" val="366367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Die bürgerliche Theorie vom kapitalistischen System</a:t>
                      </a:r>
                    </a:p>
                  </a:txBody>
                  <a:tcPr marL="55427" marR="55427"/>
                </a:tc>
                <a:tc>
                  <a:txBody>
                    <a:bodyPr/>
                    <a:lstStyle/>
                    <a:p>
                      <a:r>
                        <a:rPr lang="de-DE" dirty="0"/>
                        <a:t>Analyse der Möglichkeiten und Grenzen der bürgerlichen Theorie</a:t>
                      </a:r>
                    </a:p>
                  </a:txBody>
                  <a:tcPr marL="55427" marR="55427"/>
                </a:tc>
                <a:tc>
                  <a:txBody>
                    <a:bodyPr/>
                    <a:lstStyle/>
                    <a:p>
                      <a:r>
                        <a:rPr lang="de-DE" dirty="0"/>
                        <a:t>Widerlegung und Entschleierung der bürgerlichen Theorie</a:t>
                      </a:r>
                    </a:p>
                  </a:txBody>
                  <a:tcPr marL="55427" marR="55427"/>
                </a:tc>
                <a:extLst>
                  <a:ext uri="{0D108BD9-81ED-4DB2-BD59-A6C34878D82A}">
                    <a16:rowId xmlns:a16="http://schemas.microsoft.com/office/drawing/2014/main" val="1190325047"/>
                  </a:ext>
                </a:extLst>
              </a:tr>
            </a:tbl>
          </a:graphicData>
        </a:graphic>
      </p:graphicFrame>
      <p:sp>
        <p:nvSpPr>
          <p:cNvPr id="3" name="Foliennummernplatzhalter 2">
            <a:extLst>
              <a:ext uri="{FF2B5EF4-FFF2-40B4-BE49-F238E27FC236}">
                <a16:creationId xmlns:a16="http://schemas.microsoft.com/office/drawing/2014/main" id="{135E5B54-121D-4663-9F1E-0B261C475C43}"/>
              </a:ext>
            </a:extLst>
          </p:cNvPr>
          <p:cNvSpPr>
            <a:spLocks noGrp="1"/>
          </p:cNvSpPr>
          <p:nvPr>
            <p:ph type="sldNum" sz="quarter" idx="12"/>
          </p:nvPr>
        </p:nvSpPr>
        <p:spPr/>
        <p:txBody>
          <a:bodyPr/>
          <a:lstStyle/>
          <a:p>
            <a:fld id="{6D22F896-40B5-4ADD-8801-0D06FADFA095}" type="slidenum">
              <a:rPr lang="en-US" smtClean="0"/>
              <a:t>3</a:t>
            </a:fld>
            <a:endParaRPr lang="en-US" dirty="0"/>
          </a:p>
        </p:txBody>
      </p:sp>
      <p:sp>
        <p:nvSpPr>
          <p:cNvPr id="5" name="Fußzeilenplatzhalter 4">
            <a:extLst>
              <a:ext uri="{FF2B5EF4-FFF2-40B4-BE49-F238E27FC236}">
                <a16:creationId xmlns:a16="http://schemas.microsoft.com/office/drawing/2014/main" id="{69E1E38B-FCCA-4DE5-AE04-D7FC97AC2E7A}"/>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700811068"/>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r>
              <a:rPr lang="de-DE"/>
              <a:t>Marxsche Grundbegriffe der Wertrechnung</a:t>
            </a:r>
          </a:p>
        </p:txBody>
      </p:sp>
      <p:sp>
        <p:nvSpPr>
          <p:cNvPr id="73731" name="Rectangle 3"/>
          <p:cNvSpPr>
            <a:spLocks noGrp="1" noChangeArrowheads="1"/>
          </p:cNvSpPr>
          <p:nvPr>
            <p:ph type="body" idx="1"/>
          </p:nvPr>
        </p:nvSpPr>
        <p:spPr/>
        <p:txBody>
          <a:bodyPr/>
          <a:lstStyle/>
          <a:p>
            <a:r>
              <a:rPr lang="de-DE" dirty="0"/>
              <a:t>Wertprodukt ≠ Produktwert</a:t>
            </a:r>
          </a:p>
          <a:p>
            <a:pPr lvl="1"/>
            <a:r>
              <a:rPr lang="de-DE" dirty="0"/>
              <a:t>Wertprodukt = v + m (= Wertschöpfung);</a:t>
            </a:r>
          </a:p>
          <a:p>
            <a:pPr lvl="1"/>
            <a:r>
              <a:rPr lang="de-DE" dirty="0"/>
              <a:t>Produktwert = c + v + m.</a:t>
            </a:r>
          </a:p>
          <a:p>
            <a:r>
              <a:rPr lang="de-DE" dirty="0"/>
              <a:t>Mehrwert m, d. h.</a:t>
            </a:r>
          </a:p>
          <a:p>
            <a:pPr lvl="1"/>
            <a:r>
              <a:rPr lang="de-DE" dirty="0"/>
              <a:t>die Differenz zwischen neu zugesetzter Arbeitszeit (Wertschöpfung) und der Zeit zur Reproduktion der Arbeitskräfte.</a:t>
            </a:r>
          </a:p>
          <a:p>
            <a:pPr lvl="1"/>
            <a:r>
              <a:rPr lang="de-DE" dirty="0"/>
              <a:t>Da die Wertschöpfung v + m beträgt, ist der Mehrwert Wertschöpfung abzgl. Lohn, also:</a:t>
            </a:r>
            <a:br>
              <a:rPr lang="de-DE" dirty="0"/>
            </a:br>
            <a:r>
              <a:rPr lang="de-DE" dirty="0"/>
              <a:t>m = (v + m) – v.</a:t>
            </a:r>
          </a:p>
          <a:p>
            <a:pPr lvl="1"/>
            <a:r>
              <a:rPr lang="de-DE" dirty="0"/>
              <a:t>Man kann m auch als Differenz zwischen Produktwert und allen Kosten auffassen, also:</a:t>
            </a:r>
            <a:br>
              <a:rPr lang="de-DE" dirty="0"/>
            </a:br>
            <a:r>
              <a:rPr lang="de-DE" dirty="0"/>
              <a:t>m = (c + v + m) – (c + v).</a:t>
            </a:r>
          </a:p>
        </p:txBody>
      </p:sp>
      <p:sp>
        <p:nvSpPr>
          <p:cNvPr id="2" name="Foliennummernplatzhalter 1">
            <a:extLst>
              <a:ext uri="{FF2B5EF4-FFF2-40B4-BE49-F238E27FC236}">
                <a16:creationId xmlns:a16="http://schemas.microsoft.com/office/drawing/2014/main" id="{665082ED-7A6D-44EA-BE16-65FDF1C6100C}"/>
              </a:ext>
            </a:extLst>
          </p:cNvPr>
          <p:cNvSpPr>
            <a:spLocks noGrp="1"/>
          </p:cNvSpPr>
          <p:nvPr>
            <p:ph type="sldNum" sz="quarter" idx="12"/>
          </p:nvPr>
        </p:nvSpPr>
        <p:spPr/>
        <p:txBody>
          <a:bodyPr/>
          <a:lstStyle/>
          <a:p>
            <a:fld id="{6D22F896-40B5-4ADD-8801-0D06FADFA095}" type="slidenum">
              <a:rPr lang="en-US" smtClean="0"/>
              <a:t>30</a:t>
            </a:fld>
            <a:endParaRPr lang="en-US" dirty="0"/>
          </a:p>
        </p:txBody>
      </p:sp>
      <p:sp>
        <p:nvSpPr>
          <p:cNvPr id="3" name="Fußzeilenplatzhalter 2">
            <a:extLst>
              <a:ext uri="{FF2B5EF4-FFF2-40B4-BE49-F238E27FC236}">
                <a16:creationId xmlns:a16="http://schemas.microsoft.com/office/drawing/2014/main" id="{8EBADA4D-BE2F-4513-80BC-5F24460FE52D}"/>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851476215"/>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a:bodyPr>
          <a:lstStyle/>
          <a:p>
            <a:r>
              <a:rPr lang="de-DE" dirty="0"/>
              <a:t>G – W – G‘: Produktion von Lederstiefeln</a:t>
            </a:r>
          </a:p>
        </p:txBody>
      </p:sp>
      <p:sp>
        <p:nvSpPr>
          <p:cNvPr id="136195" name="Rectangle 3"/>
          <p:cNvSpPr>
            <a:spLocks noGrp="1" noChangeArrowheads="1"/>
          </p:cNvSpPr>
          <p:nvPr>
            <p:ph type="body" idx="1"/>
          </p:nvPr>
        </p:nvSpPr>
        <p:spPr/>
        <p:txBody>
          <a:bodyPr>
            <a:normAutofit/>
          </a:bodyPr>
          <a:lstStyle/>
          <a:p>
            <a:r>
              <a:rPr lang="de-DE" dirty="0"/>
              <a:t>Es gibt konkrete Arbeit:</a:t>
            </a:r>
          </a:p>
          <a:p>
            <a:pPr lvl="1"/>
            <a:r>
              <a:rPr lang="de-DE" dirty="0"/>
              <a:t>Es werden Waren eingesetzt, deren Werte ohne Veränderung von Wertgröße in den Produktionsprozess eingehen. Das Leder im Werte von 13 Stunden Arbeit, das zur Produktion eines Stiefels verwandt wird, trägt genau 13 Stunden zum Wert des Stiefels bei.</a:t>
            </a:r>
          </a:p>
          <a:p>
            <a:pPr lvl="1"/>
            <a:r>
              <a:rPr lang="de-DE" dirty="0"/>
              <a:t>Der Wert von 13 Stunden wird durch die konkrete Arbeit der Fabrikation von Leder in Stiefel übertragen, aber auch nur dies: Der Kapitalist hat für das Leder, sofern 1 Stunde = 10 € entspricht, 130 € bezahlt, die in selber Höhe beim Verkauf des Stiefels zum Kapitalisten zurückfließen.</a:t>
            </a:r>
          </a:p>
        </p:txBody>
      </p:sp>
      <p:sp>
        <p:nvSpPr>
          <p:cNvPr id="2" name="Foliennummernplatzhalter 1">
            <a:extLst>
              <a:ext uri="{FF2B5EF4-FFF2-40B4-BE49-F238E27FC236}">
                <a16:creationId xmlns:a16="http://schemas.microsoft.com/office/drawing/2014/main" id="{E462B7D9-4838-4AD3-9869-DB2ED7830E65}"/>
              </a:ext>
            </a:extLst>
          </p:cNvPr>
          <p:cNvSpPr>
            <a:spLocks noGrp="1"/>
          </p:cNvSpPr>
          <p:nvPr>
            <p:ph type="sldNum" sz="quarter" idx="12"/>
          </p:nvPr>
        </p:nvSpPr>
        <p:spPr/>
        <p:txBody>
          <a:bodyPr/>
          <a:lstStyle/>
          <a:p>
            <a:fld id="{6D22F896-40B5-4ADD-8801-0D06FADFA095}" type="slidenum">
              <a:rPr lang="en-US" smtClean="0"/>
              <a:t>31</a:t>
            </a:fld>
            <a:endParaRPr lang="en-US" dirty="0"/>
          </a:p>
        </p:txBody>
      </p:sp>
      <p:sp>
        <p:nvSpPr>
          <p:cNvPr id="3" name="Fußzeilenplatzhalter 2">
            <a:extLst>
              <a:ext uri="{FF2B5EF4-FFF2-40B4-BE49-F238E27FC236}">
                <a16:creationId xmlns:a16="http://schemas.microsoft.com/office/drawing/2014/main" id="{AA5EAF34-0FF4-4D1F-A6ED-E37A5305A5AD}"/>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607879125"/>
      </p:ext>
    </p:extLst>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a:bodyPr>
          <a:lstStyle/>
          <a:p>
            <a:r>
              <a:rPr lang="de-DE" dirty="0"/>
              <a:t>G – W – G‘: Produktion von Lederstiefeln</a:t>
            </a:r>
          </a:p>
        </p:txBody>
      </p:sp>
      <p:sp>
        <p:nvSpPr>
          <p:cNvPr id="136195" name="Rectangle 3"/>
          <p:cNvSpPr>
            <a:spLocks noGrp="1" noChangeArrowheads="1"/>
          </p:cNvSpPr>
          <p:nvPr>
            <p:ph type="body" idx="1"/>
          </p:nvPr>
        </p:nvSpPr>
        <p:spPr/>
        <p:txBody>
          <a:bodyPr>
            <a:normAutofit/>
          </a:bodyPr>
          <a:lstStyle/>
          <a:p>
            <a:r>
              <a:rPr lang="de-DE" dirty="0"/>
              <a:t>Es gibt abstrakte Arbeit:</a:t>
            </a:r>
          </a:p>
          <a:p>
            <a:pPr lvl="1"/>
            <a:r>
              <a:rPr lang="de-DE" dirty="0"/>
              <a:t>Der Arbeiter jedoch, der in 8 Stunden aus den Faktoren durch Gerbrauch seiner Ware Arbeitskraft konkret aus Leder Stiefel macht, arbeitet abstrakt und bildet für seinen Teil einen Wert von eben diesen 8 Stunden = 80 €.</a:t>
            </a:r>
          </a:p>
          <a:p>
            <a:r>
              <a:rPr lang="de-DE" dirty="0"/>
              <a:t>Es entsteht Mehrwert:</a:t>
            </a:r>
          </a:p>
          <a:p>
            <a:pPr lvl="1"/>
            <a:r>
              <a:rPr lang="de-DE" dirty="0"/>
              <a:t>Nun sei angenommen, dass die Lebensmittel, die zur Reproduktion seiner Arbeitskraft an diesem Tag notwendig sind, in umgerechnet 5 Stunden erzeugt werden. Also erhält die Arbeitskraft 50 € Lohn.</a:t>
            </a:r>
          </a:p>
          <a:p>
            <a:pPr lvl="1"/>
            <a:r>
              <a:rPr lang="de-DE" dirty="0"/>
              <a:t>Dann ist durch die Produktion und durch die Verwertung des Wertes der Ware Arbeitskraft ein Mehrwert von 3 Stunden = 30 € erzeugt worden.</a:t>
            </a:r>
          </a:p>
        </p:txBody>
      </p:sp>
      <p:sp>
        <p:nvSpPr>
          <p:cNvPr id="2" name="Foliennummernplatzhalter 1">
            <a:extLst>
              <a:ext uri="{FF2B5EF4-FFF2-40B4-BE49-F238E27FC236}">
                <a16:creationId xmlns:a16="http://schemas.microsoft.com/office/drawing/2014/main" id="{E0E4C53E-C101-49C2-B1DA-1CCDA4DB4F4D}"/>
              </a:ext>
            </a:extLst>
          </p:cNvPr>
          <p:cNvSpPr>
            <a:spLocks noGrp="1"/>
          </p:cNvSpPr>
          <p:nvPr>
            <p:ph type="sldNum" sz="quarter" idx="12"/>
          </p:nvPr>
        </p:nvSpPr>
        <p:spPr/>
        <p:txBody>
          <a:bodyPr/>
          <a:lstStyle/>
          <a:p>
            <a:fld id="{6D22F896-40B5-4ADD-8801-0D06FADFA095}" type="slidenum">
              <a:rPr lang="en-US" smtClean="0"/>
              <a:t>32</a:t>
            </a:fld>
            <a:endParaRPr lang="en-US" dirty="0"/>
          </a:p>
        </p:txBody>
      </p:sp>
      <p:sp>
        <p:nvSpPr>
          <p:cNvPr id="3" name="Fußzeilenplatzhalter 2">
            <a:extLst>
              <a:ext uri="{FF2B5EF4-FFF2-40B4-BE49-F238E27FC236}">
                <a16:creationId xmlns:a16="http://schemas.microsoft.com/office/drawing/2014/main" id="{FE7A14BF-7851-42CC-93F0-10C4DA5E7BED}"/>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261597490"/>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ormAutofit/>
          </a:bodyPr>
          <a:lstStyle/>
          <a:p>
            <a:r>
              <a:rPr lang="de-DE" dirty="0"/>
              <a:t>G – W – G‘: Produktion von Lederstiefeln</a:t>
            </a:r>
          </a:p>
        </p:txBody>
      </p:sp>
      <p:sp>
        <p:nvSpPr>
          <p:cNvPr id="164867" name="Rectangle 3"/>
          <p:cNvSpPr>
            <a:spLocks noGrp="1" noChangeArrowheads="1"/>
          </p:cNvSpPr>
          <p:nvPr>
            <p:ph type="body" idx="1"/>
          </p:nvPr>
        </p:nvSpPr>
        <p:spPr/>
        <p:txBody>
          <a:bodyPr/>
          <a:lstStyle/>
          <a:p>
            <a:r>
              <a:rPr lang="de-DE" dirty="0"/>
              <a:t>Wertprodukt ≠ Produktwert</a:t>
            </a:r>
          </a:p>
          <a:p>
            <a:pPr lvl="1"/>
            <a:r>
              <a:rPr lang="de-DE" dirty="0"/>
              <a:t>Wertprodukt = (v + m) = (50 + 30) = 80;</a:t>
            </a:r>
          </a:p>
          <a:p>
            <a:pPr lvl="1"/>
            <a:r>
              <a:rPr lang="de-DE" dirty="0"/>
              <a:t>Produktwert = c + (v + m) = 130 + (50 + 30) = 210.</a:t>
            </a:r>
          </a:p>
          <a:p>
            <a:r>
              <a:rPr lang="de-DE" dirty="0"/>
              <a:t>Mehrwert m, d. h.</a:t>
            </a:r>
          </a:p>
          <a:p>
            <a:pPr lvl="1"/>
            <a:r>
              <a:rPr lang="de-DE" dirty="0"/>
              <a:t>die Differenz zwischen neu zugesetzter Arbeitszeit (Wertschöpfung) und der Zeit zur Reproduktion der Arbeitskräfte.</a:t>
            </a:r>
          </a:p>
          <a:p>
            <a:pPr lvl="1"/>
            <a:r>
              <a:rPr lang="de-DE" dirty="0"/>
              <a:t>Da die Wertschöpfung v + m beträgt, ist der Mehrwert Wertschöpfung abzgl. Lohn, also:</a:t>
            </a:r>
            <a:br>
              <a:rPr lang="de-DE" dirty="0"/>
            </a:br>
            <a:r>
              <a:rPr lang="de-DE" dirty="0"/>
              <a:t>m = (v + m) – v = (50 + 30) – 50 = 80 – 50 = 30.</a:t>
            </a:r>
          </a:p>
          <a:p>
            <a:pPr lvl="1"/>
            <a:r>
              <a:rPr lang="de-DE" dirty="0"/>
              <a:t>Man kann m auch als Differenz zwischen Produktwert und allen Kosten auffassen, also:</a:t>
            </a:r>
            <a:br>
              <a:rPr lang="de-DE" dirty="0"/>
            </a:br>
            <a:r>
              <a:rPr lang="de-DE" dirty="0"/>
              <a:t>m = (c + v + m) – (c + v) = (130 + 50 + 30) – (50 + 30) = 210 – 80 = 30.</a:t>
            </a:r>
          </a:p>
        </p:txBody>
      </p:sp>
      <p:sp>
        <p:nvSpPr>
          <p:cNvPr id="2" name="Foliennummernplatzhalter 1">
            <a:extLst>
              <a:ext uri="{FF2B5EF4-FFF2-40B4-BE49-F238E27FC236}">
                <a16:creationId xmlns:a16="http://schemas.microsoft.com/office/drawing/2014/main" id="{635B27B8-AD11-4C40-BA68-01914CF80311}"/>
              </a:ext>
            </a:extLst>
          </p:cNvPr>
          <p:cNvSpPr>
            <a:spLocks noGrp="1"/>
          </p:cNvSpPr>
          <p:nvPr>
            <p:ph type="sldNum" sz="quarter" idx="12"/>
          </p:nvPr>
        </p:nvSpPr>
        <p:spPr/>
        <p:txBody>
          <a:bodyPr/>
          <a:lstStyle/>
          <a:p>
            <a:fld id="{6D22F896-40B5-4ADD-8801-0D06FADFA095}" type="slidenum">
              <a:rPr lang="en-US" smtClean="0"/>
              <a:t>33</a:t>
            </a:fld>
            <a:endParaRPr lang="en-US" dirty="0"/>
          </a:p>
        </p:txBody>
      </p:sp>
      <p:sp>
        <p:nvSpPr>
          <p:cNvPr id="3" name="Fußzeilenplatzhalter 2">
            <a:extLst>
              <a:ext uri="{FF2B5EF4-FFF2-40B4-BE49-F238E27FC236}">
                <a16:creationId xmlns:a16="http://schemas.microsoft.com/office/drawing/2014/main" id="{7C93A7AB-9D0E-4798-88EF-40C54AB1B7F3}"/>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166971209"/>
      </p:ext>
    </p:extLst>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a:t>Folie </a:t>
            </a:r>
            <a:fld id="{11E8686C-FECD-478A-A112-31EF14A1F540}" type="slidenum">
              <a:rPr lang="de-DE"/>
              <a:pPr/>
              <a:t>34</a:t>
            </a:fld>
            <a:endParaRPr lang="de-DE"/>
          </a:p>
        </p:txBody>
      </p:sp>
      <p:sp>
        <p:nvSpPr>
          <p:cNvPr id="137218" name="Rectangle 2"/>
          <p:cNvSpPr>
            <a:spLocks noGrp="1" noChangeArrowheads="1"/>
          </p:cNvSpPr>
          <p:nvPr>
            <p:ph type="title"/>
          </p:nvPr>
        </p:nvSpPr>
        <p:spPr/>
        <p:txBody>
          <a:bodyPr/>
          <a:lstStyle/>
          <a:p>
            <a:r>
              <a:rPr lang="de-DE"/>
              <a:t>Entstehung von Mehrwert</a:t>
            </a:r>
          </a:p>
        </p:txBody>
      </p:sp>
      <p:sp>
        <p:nvSpPr>
          <p:cNvPr id="137219" name="Rectangle 3"/>
          <p:cNvSpPr>
            <a:spLocks noGrp="1" noChangeArrowheads="1"/>
          </p:cNvSpPr>
          <p:nvPr>
            <p:ph type="body" idx="1"/>
          </p:nvPr>
        </p:nvSpPr>
        <p:spPr/>
        <p:txBody>
          <a:bodyPr>
            <a:normAutofit/>
          </a:bodyPr>
          <a:lstStyle/>
          <a:p>
            <a:r>
              <a:rPr lang="de-DE" dirty="0"/>
              <a:t>Mehrwert wird dadurch erzeugt, dass</a:t>
            </a:r>
          </a:p>
          <a:p>
            <a:pPr lvl="1"/>
            <a:r>
              <a:rPr lang="de-DE" dirty="0"/>
              <a:t>der Wert der innerhalb eines Arbeitstages konsumierten Ware Arbeitskraft, d. h. der Wert der zur täglichen Reproduktion des Arbeiters nötigen Lebensmittel, geringer ist</a:t>
            </a:r>
          </a:p>
          <a:p>
            <a:pPr lvl="1"/>
            <a:r>
              <a:rPr lang="de-DE" dirty="0"/>
              <a:t>als der Wert, der durch die Verausgabung der Arbeitskraft innerhalb dieses Arbeitstages über abstrakte Arbeit geschaffen wird.</a:t>
            </a:r>
          </a:p>
          <a:p>
            <a:r>
              <a:rPr lang="de-DE" dirty="0"/>
              <a:t>Der Produktionsprozess ist damit</a:t>
            </a:r>
          </a:p>
          <a:p>
            <a:pPr lvl="1"/>
            <a:r>
              <a:rPr lang="de-DE" dirty="0"/>
              <a:t>Arbeitsprozess (konkret und abstrakt);</a:t>
            </a:r>
          </a:p>
          <a:p>
            <a:pPr lvl="1"/>
            <a:r>
              <a:rPr lang="de-DE" dirty="0"/>
              <a:t>Wertbildungsprozess (Wert wird nicht nur durch konkrete Arbeit übertragen, sondern auch durch neu zugesetzte abstrakte Arbeit gebildet);</a:t>
            </a:r>
          </a:p>
          <a:p>
            <a:pPr lvl="1"/>
            <a:r>
              <a:rPr lang="de-DE" dirty="0"/>
              <a:t>Verwertungsprozess (Es wird mehr Wert produziert, als Wert eingegangen ist).</a:t>
            </a:r>
          </a:p>
        </p:txBody>
      </p:sp>
      <p:sp>
        <p:nvSpPr>
          <p:cNvPr id="2" name="Fußzeilenplatzhalter 1">
            <a:extLst>
              <a:ext uri="{FF2B5EF4-FFF2-40B4-BE49-F238E27FC236}">
                <a16:creationId xmlns:a16="http://schemas.microsoft.com/office/drawing/2014/main" id="{9069B77B-128A-4C31-91EC-2410988DEB84}"/>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828045369"/>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a:t>Folie </a:t>
            </a:r>
            <a:fld id="{11E8686C-FECD-478A-A112-31EF14A1F540}" type="slidenum">
              <a:rPr lang="de-DE"/>
              <a:pPr/>
              <a:t>35</a:t>
            </a:fld>
            <a:endParaRPr lang="de-DE"/>
          </a:p>
        </p:txBody>
      </p:sp>
      <p:sp>
        <p:nvSpPr>
          <p:cNvPr id="137218" name="Rectangle 2"/>
          <p:cNvSpPr>
            <a:spLocks noGrp="1" noChangeArrowheads="1"/>
          </p:cNvSpPr>
          <p:nvPr>
            <p:ph type="title"/>
          </p:nvPr>
        </p:nvSpPr>
        <p:spPr/>
        <p:txBody>
          <a:bodyPr/>
          <a:lstStyle/>
          <a:p>
            <a:r>
              <a:rPr lang="de-DE"/>
              <a:t>Entstehung von Mehrwert</a:t>
            </a:r>
          </a:p>
        </p:txBody>
      </p:sp>
      <p:sp>
        <p:nvSpPr>
          <p:cNvPr id="137219" name="Rectangle 3"/>
          <p:cNvSpPr>
            <a:spLocks noGrp="1" noChangeArrowheads="1"/>
          </p:cNvSpPr>
          <p:nvPr>
            <p:ph type="body" idx="1"/>
          </p:nvPr>
        </p:nvSpPr>
        <p:spPr/>
        <p:txBody>
          <a:bodyPr>
            <a:normAutofit/>
          </a:bodyPr>
          <a:lstStyle/>
          <a:p>
            <a:r>
              <a:rPr lang="de-DE" dirty="0"/>
              <a:t>Mehrwerterzielung</a:t>
            </a:r>
          </a:p>
          <a:p>
            <a:pPr lvl="1"/>
            <a:r>
              <a:rPr lang="de-DE" dirty="0"/>
              <a:t>ist auf Produktion angewiesen, weil hierdurch Mehrwert überhaupt produziert wird;</a:t>
            </a:r>
          </a:p>
          <a:p>
            <a:pPr lvl="1"/>
            <a:r>
              <a:rPr lang="de-DE" dirty="0"/>
              <a:t>ist auf Zirkulation angewiesen, weil hierdurch der produzierte Mehrwert realisiert wird;</a:t>
            </a:r>
          </a:p>
          <a:p>
            <a:pPr lvl="1"/>
            <a:r>
              <a:rPr lang="de-DE" dirty="0"/>
              <a:t>verletzt nicht die Gesetze des </a:t>
            </a:r>
            <a:r>
              <a:rPr lang="de-DE" dirty="0" err="1"/>
              <a:t>Äquivalententauschs</a:t>
            </a:r>
            <a:r>
              <a:rPr lang="de-DE" dirty="0"/>
              <a:t>, da die Waren zu ihrem Wert gekauft und verkauft werden!</a:t>
            </a:r>
          </a:p>
        </p:txBody>
      </p:sp>
      <p:sp>
        <p:nvSpPr>
          <p:cNvPr id="2" name="Fußzeilenplatzhalter 1">
            <a:extLst>
              <a:ext uri="{FF2B5EF4-FFF2-40B4-BE49-F238E27FC236}">
                <a16:creationId xmlns:a16="http://schemas.microsoft.com/office/drawing/2014/main" id="{C3EE5041-AA18-4063-835F-0AFAC1DB895B}"/>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849577073"/>
      </p:ext>
    </p:extLst>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a:t>Folie </a:t>
            </a:r>
            <a:fld id="{7981794B-0533-4258-8210-747279A48E16}" type="slidenum">
              <a:rPr lang="de-DE"/>
              <a:pPr/>
              <a:t>36</a:t>
            </a:fld>
            <a:endParaRPr lang="de-DE"/>
          </a:p>
        </p:txBody>
      </p:sp>
      <p:sp>
        <p:nvSpPr>
          <p:cNvPr id="138242" name="Rectangle 2"/>
          <p:cNvSpPr>
            <a:spLocks noGrp="1" noChangeArrowheads="1"/>
          </p:cNvSpPr>
          <p:nvPr>
            <p:ph type="title"/>
          </p:nvPr>
        </p:nvSpPr>
        <p:spPr/>
        <p:txBody>
          <a:bodyPr>
            <a:normAutofit/>
          </a:bodyPr>
          <a:lstStyle/>
          <a:p>
            <a:r>
              <a:rPr lang="de-DE" dirty="0"/>
              <a:t>Charakter von</a:t>
            </a:r>
            <a:br>
              <a:rPr lang="de-DE" dirty="0"/>
            </a:br>
            <a:r>
              <a:rPr lang="de-DE" dirty="0"/>
              <a:t>G – W – G‘</a:t>
            </a:r>
          </a:p>
        </p:txBody>
      </p:sp>
      <p:sp>
        <p:nvSpPr>
          <p:cNvPr id="138243" name="Rectangle 3"/>
          <p:cNvSpPr>
            <a:spLocks noGrp="1" noChangeArrowheads="1"/>
          </p:cNvSpPr>
          <p:nvPr>
            <p:ph type="body" idx="1"/>
          </p:nvPr>
        </p:nvSpPr>
        <p:spPr/>
        <p:txBody>
          <a:bodyPr>
            <a:normAutofit/>
          </a:bodyPr>
          <a:lstStyle/>
          <a:p>
            <a:r>
              <a:rPr lang="de-DE" dirty="0"/>
              <a:t>Die Zirkulation G – W – G‘ ist das entscheidende Merkmal des Kapitalismus.</a:t>
            </a:r>
          </a:p>
          <a:p>
            <a:pPr lvl="1"/>
            <a:r>
              <a:rPr lang="de-DE" dirty="0"/>
              <a:t>Bei GWG wird gekauft, um zu verkaufen. Mit Geld werden Waren gekauft, um diese (modifiziert) später wieder gegen Geld, und zwar mehr Geld als zuvor zu veräußern.</a:t>
            </a:r>
          </a:p>
          <a:p>
            <a:r>
              <a:rPr lang="de-DE" dirty="0"/>
              <a:t>Der Zweck von G – W – G‘ ist Akkumulation.</a:t>
            </a:r>
          </a:p>
          <a:p>
            <a:pPr lvl="1"/>
            <a:r>
              <a:rPr lang="de-DE" dirty="0"/>
              <a:t>Geldmehrung: G</a:t>
            </a:r>
            <a:r>
              <a:rPr lang="de-DE" sz="1200" baseline="-25000" dirty="0"/>
              <a:t>2</a:t>
            </a:r>
            <a:r>
              <a:rPr lang="de-DE" dirty="0"/>
              <a:t> = G</a:t>
            </a:r>
            <a:r>
              <a:rPr lang="de-DE" sz="1200" baseline="-25000" dirty="0"/>
              <a:t>1</a:t>
            </a:r>
            <a:r>
              <a:rPr lang="de-DE" dirty="0"/>
              <a:t> + </a:t>
            </a:r>
            <a:r>
              <a:rPr lang="de-DE" dirty="0">
                <a:sym typeface="Symbol" pitchFamily="18" charset="2"/>
              </a:rPr>
              <a:t></a:t>
            </a:r>
            <a:r>
              <a:rPr lang="de-DE" dirty="0"/>
              <a:t>G mit Wert (</a:t>
            </a:r>
            <a:r>
              <a:rPr lang="de-DE" dirty="0">
                <a:sym typeface="Symbol" pitchFamily="18" charset="2"/>
              </a:rPr>
              <a:t></a:t>
            </a:r>
            <a:r>
              <a:rPr lang="de-DE" dirty="0"/>
              <a:t>G) = Mehrwert.</a:t>
            </a:r>
          </a:p>
          <a:p>
            <a:r>
              <a:rPr lang="de-DE" dirty="0"/>
              <a:t>Das Mittel von G – W – G‘:</a:t>
            </a:r>
          </a:p>
          <a:p>
            <a:pPr lvl="1"/>
            <a:r>
              <a:rPr lang="de-DE" dirty="0"/>
              <a:t>Die Ware wird Mittel zum Zwecke der Geldvermehrung.</a:t>
            </a:r>
          </a:p>
          <a:p>
            <a:pPr lvl="1"/>
            <a:r>
              <a:rPr lang="de-DE" dirty="0"/>
              <a:t>Einher geht damit eine Beliebigkeit der Ware.</a:t>
            </a:r>
          </a:p>
          <a:p>
            <a:r>
              <a:rPr lang="de-DE" dirty="0"/>
              <a:t>Qualität und Quantität bei G – W – G‘:</a:t>
            </a:r>
            <a:endParaRPr lang="de-DE" u="sng" dirty="0"/>
          </a:p>
          <a:p>
            <a:pPr lvl="1"/>
            <a:r>
              <a:rPr lang="de-DE" dirty="0"/>
              <a:t>Geld 1 = Geld 2 (qualitative Sicht), aber</a:t>
            </a:r>
          </a:p>
          <a:p>
            <a:pPr lvl="1"/>
            <a:r>
              <a:rPr lang="de-DE" dirty="0"/>
              <a:t>Wert (Geld 1) &lt; Wert (Geld 2) (quantitative Sicht).</a:t>
            </a:r>
          </a:p>
        </p:txBody>
      </p:sp>
      <p:sp>
        <p:nvSpPr>
          <p:cNvPr id="2" name="Fußzeilenplatzhalter 1">
            <a:extLst>
              <a:ext uri="{FF2B5EF4-FFF2-40B4-BE49-F238E27FC236}">
                <a16:creationId xmlns:a16="http://schemas.microsoft.com/office/drawing/2014/main" id="{85BB85C0-09B9-4189-ACAF-49082874321D}"/>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4245683749"/>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normAutofit/>
          </a:bodyPr>
          <a:lstStyle/>
          <a:p>
            <a:r>
              <a:rPr lang="de-DE" dirty="0"/>
              <a:t>Charakter von</a:t>
            </a:r>
            <a:br>
              <a:rPr lang="de-DE" dirty="0"/>
            </a:br>
            <a:r>
              <a:rPr lang="de-DE" dirty="0"/>
              <a:t>G – W – G‘</a:t>
            </a:r>
          </a:p>
        </p:txBody>
      </p:sp>
      <p:sp>
        <p:nvSpPr>
          <p:cNvPr id="139267" name="Rectangle 3"/>
          <p:cNvSpPr>
            <a:spLocks noGrp="1" noChangeArrowheads="1"/>
          </p:cNvSpPr>
          <p:nvPr>
            <p:ph type="body" idx="1"/>
          </p:nvPr>
        </p:nvSpPr>
        <p:spPr/>
        <p:txBody>
          <a:bodyPr>
            <a:normAutofit lnSpcReduction="10000"/>
          </a:bodyPr>
          <a:lstStyle/>
          <a:p>
            <a:pPr>
              <a:lnSpc>
                <a:spcPct val="90000"/>
              </a:lnSpc>
            </a:pPr>
            <a:r>
              <a:rPr lang="de-DE" dirty="0"/>
              <a:t>Bestimmendes Merkmal ist bei G – W – G‘ der Wert in Form von Geld und nicht der Gebrauchswert!</a:t>
            </a:r>
          </a:p>
          <a:p>
            <a:pPr>
              <a:lnSpc>
                <a:spcPct val="90000"/>
              </a:lnSpc>
            </a:pPr>
            <a:r>
              <a:rPr lang="de-DE" dirty="0"/>
              <a:t>Die Waren, die Unternehmen mit Geld kaufen, haben für sie zwar Gebrauchswert; ihr Gebrauchswert ist es aber nur, durch Verkauf einen Tauschwert in Geld anzueignen, der höher ist als der Tauschwert der gekauften Waren, also Mehrwert zu erzielen.</a:t>
            </a:r>
          </a:p>
          <a:p>
            <a:pPr>
              <a:lnSpc>
                <a:spcPct val="90000"/>
              </a:lnSpc>
            </a:pPr>
            <a:r>
              <a:rPr lang="de-DE" dirty="0"/>
              <a:t>Geld, mit dem gekauft wird, um nach späterem Verkauf mehr Geld zu erhalten, ist Kapital.</a:t>
            </a:r>
          </a:p>
          <a:p>
            <a:pPr>
              <a:lnSpc>
                <a:spcPct val="90000"/>
              </a:lnSpc>
            </a:pPr>
            <a:r>
              <a:rPr lang="de-DE" dirty="0"/>
              <a:t>Der Akkumulationsprozess G – W – G‘ ist maßlos.</a:t>
            </a:r>
          </a:p>
          <a:p>
            <a:pPr lvl="1">
              <a:lnSpc>
                <a:spcPct val="90000"/>
              </a:lnSpc>
            </a:pPr>
            <a:r>
              <a:rPr lang="de-DE" dirty="0"/>
              <a:t>Während bei W – G – W der Prozess der Zirkulation mit Kauf und Konsumtion sein Ende findet,</a:t>
            </a:r>
          </a:p>
          <a:p>
            <a:pPr lvl="1">
              <a:lnSpc>
                <a:spcPct val="90000"/>
              </a:lnSpc>
            </a:pPr>
            <a:r>
              <a:rPr lang="de-DE" dirty="0"/>
              <a:t>ist bei G – W – G‘ das Ende der einen Zirkulation, nämlich Geld, gleichzeitig der Anfang der nächsten Zirkulation.</a:t>
            </a:r>
          </a:p>
          <a:p>
            <a:pPr lvl="1">
              <a:lnSpc>
                <a:spcPct val="90000"/>
              </a:lnSpc>
            </a:pPr>
            <a:r>
              <a:rPr lang="de-DE" dirty="0"/>
              <a:t>Es gilt: GWGWGWGWGWGWGWGWGWGWGWG ...</a:t>
            </a:r>
          </a:p>
          <a:p>
            <a:pPr>
              <a:lnSpc>
                <a:spcPct val="90000"/>
              </a:lnSpc>
            </a:pPr>
            <a:r>
              <a:rPr lang="de-DE" dirty="0"/>
              <a:t>Die stoffliche Form, ob Geld oder Ware, ist unwichtig. Wesentlich ist der Tauschwert, und zwar dessen Vermehrung. Mehrwertwahn ohne Beachtung des gesellschaftlichen Gebrauchswerts ist prägend.</a:t>
            </a:r>
          </a:p>
        </p:txBody>
      </p:sp>
      <p:sp>
        <p:nvSpPr>
          <p:cNvPr id="2" name="Foliennummernplatzhalter 1">
            <a:extLst>
              <a:ext uri="{FF2B5EF4-FFF2-40B4-BE49-F238E27FC236}">
                <a16:creationId xmlns:a16="http://schemas.microsoft.com/office/drawing/2014/main" id="{2462AEFE-28AE-406D-8192-BB611DA070C5}"/>
              </a:ext>
            </a:extLst>
          </p:cNvPr>
          <p:cNvSpPr>
            <a:spLocks noGrp="1"/>
          </p:cNvSpPr>
          <p:nvPr>
            <p:ph type="sldNum" sz="quarter" idx="12"/>
          </p:nvPr>
        </p:nvSpPr>
        <p:spPr/>
        <p:txBody>
          <a:bodyPr/>
          <a:lstStyle/>
          <a:p>
            <a:fld id="{6D22F896-40B5-4ADD-8801-0D06FADFA095}" type="slidenum">
              <a:rPr lang="en-US" smtClean="0"/>
              <a:t>37</a:t>
            </a:fld>
            <a:endParaRPr lang="en-US" dirty="0"/>
          </a:p>
        </p:txBody>
      </p:sp>
      <p:sp>
        <p:nvSpPr>
          <p:cNvPr id="3" name="Fußzeilenplatzhalter 2">
            <a:extLst>
              <a:ext uri="{FF2B5EF4-FFF2-40B4-BE49-F238E27FC236}">
                <a16:creationId xmlns:a16="http://schemas.microsoft.com/office/drawing/2014/main" id="{494CC1A6-E51A-4142-BC00-ED70C7408712}"/>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06881889"/>
      </p:ext>
    </p:extLst>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a:t>Folie </a:t>
            </a:r>
            <a:fld id="{98E5B8C8-E82A-448D-8319-579DEC00A579}" type="slidenum">
              <a:rPr lang="de-DE"/>
              <a:pPr/>
              <a:t>38</a:t>
            </a:fld>
            <a:endParaRPr lang="de-DE"/>
          </a:p>
        </p:txBody>
      </p:sp>
      <p:sp>
        <p:nvSpPr>
          <p:cNvPr id="71682" name="Rectangle 2"/>
          <p:cNvSpPr>
            <a:spLocks noGrp="1" noChangeArrowheads="1"/>
          </p:cNvSpPr>
          <p:nvPr>
            <p:ph type="title"/>
          </p:nvPr>
        </p:nvSpPr>
        <p:spPr/>
        <p:txBody>
          <a:bodyPr/>
          <a:lstStyle/>
          <a:p>
            <a:r>
              <a:rPr lang="de-DE" dirty="0"/>
              <a:t>Fall 1: Ausgangslage</a:t>
            </a:r>
          </a:p>
        </p:txBody>
      </p:sp>
      <p:sp>
        <p:nvSpPr>
          <p:cNvPr id="71683" name="Rectangle 3"/>
          <p:cNvSpPr>
            <a:spLocks noGrp="1" noChangeArrowheads="1"/>
          </p:cNvSpPr>
          <p:nvPr>
            <p:ph type="body" idx="1"/>
          </p:nvPr>
        </p:nvSpPr>
        <p:spPr/>
        <p:txBody>
          <a:bodyPr/>
          <a:lstStyle/>
          <a:p>
            <a:r>
              <a:rPr lang="de-DE" dirty="0"/>
              <a:t>Arbeitstag = 12 Std.</a:t>
            </a:r>
          </a:p>
          <a:p>
            <a:r>
              <a:rPr lang="de-DE" dirty="0"/>
              <a:t>10 € = Wert von 1 Std. Arbeit.</a:t>
            </a:r>
          </a:p>
          <a:p>
            <a:r>
              <a:rPr lang="de-DE" dirty="0"/>
              <a:t>Produktionszeit der Lebensmittel zur Reproduktion der Arbeitskraft = 5 Std. = 50 €.</a:t>
            </a:r>
          </a:p>
          <a:p>
            <a:r>
              <a:rPr lang="de-DE" dirty="0"/>
              <a:t>Produziert werden während der 12 Std. 60 Socken.</a:t>
            </a:r>
          </a:p>
        </p:txBody>
      </p:sp>
      <p:sp>
        <p:nvSpPr>
          <p:cNvPr id="2" name="Fußzeilenplatzhalter 1">
            <a:extLst>
              <a:ext uri="{FF2B5EF4-FFF2-40B4-BE49-F238E27FC236}">
                <a16:creationId xmlns:a16="http://schemas.microsoft.com/office/drawing/2014/main" id="{3857FA97-5542-411C-A503-9B9FF87BD256}"/>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3433320"/>
      </p:ext>
    </p:extLst>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e-DE" dirty="0"/>
              <a:t>Fall 1: Ausgangslage</a:t>
            </a:r>
          </a:p>
        </p:txBody>
      </p:sp>
      <p:sp>
        <p:nvSpPr>
          <p:cNvPr id="77827" name="Rectangle 3"/>
          <p:cNvSpPr>
            <a:spLocks noGrp="1" noChangeArrowheads="1"/>
          </p:cNvSpPr>
          <p:nvPr>
            <p:ph type="body" idx="1"/>
          </p:nvPr>
        </p:nvSpPr>
        <p:spPr/>
        <p:txBody>
          <a:bodyPr>
            <a:normAutofit fontScale="92500"/>
          </a:bodyPr>
          <a:lstStyle/>
          <a:p>
            <a:pPr>
              <a:buNone/>
              <a:tabLst>
                <a:tab pos="2781300" algn="l"/>
                <a:tab pos="3492500" algn="dec"/>
                <a:tab pos="4483100" algn="l"/>
                <a:tab pos="5384800" algn="dec"/>
              </a:tabLst>
            </a:pPr>
            <a:r>
              <a:rPr lang="de-DE" b="1" dirty="0"/>
              <a:t>Kosten der 60 Socken</a:t>
            </a:r>
          </a:p>
          <a:p>
            <a:pPr>
              <a:tabLst>
                <a:tab pos="2781300" algn="l"/>
                <a:tab pos="3492500" algn="dec"/>
                <a:tab pos="4483100" algn="l"/>
                <a:tab pos="5384800" algn="dec"/>
              </a:tabLst>
            </a:pPr>
            <a:r>
              <a:rPr lang="de-DE" dirty="0"/>
              <a:t>20 Pfund Baumwolle	=	5,00 Std.	=	50,00 €</a:t>
            </a:r>
          </a:p>
          <a:p>
            <a:pPr>
              <a:tabLst>
                <a:tab pos="2781300" algn="l"/>
                <a:tab pos="3492500" algn="dec"/>
                <a:tab pos="4483100" algn="l"/>
                <a:tab pos="5384800" algn="dec"/>
              </a:tabLst>
            </a:pPr>
            <a:r>
              <a:rPr lang="de-DE" dirty="0"/>
              <a:t>3,00 l Öl	=	3,00 Std.	=	30,00 €</a:t>
            </a:r>
          </a:p>
          <a:p>
            <a:pPr>
              <a:tabLst>
                <a:tab pos="2781300" algn="l"/>
                <a:tab pos="3492500" algn="dec"/>
                <a:tab pos="4483100" algn="l"/>
                <a:tab pos="5384800" algn="dec"/>
              </a:tabLst>
            </a:pPr>
            <a:r>
              <a:rPr lang="de-DE" dirty="0"/>
              <a:t>Maschinenabnutzung	=	10,00 Std. 	=	100,00 €</a:t>
            </a:r>
            <a:endParaRPr lang="de-DE" u="sng" dirty="0"/>
          </a:p>
          <a:p>
            <a:pPr>
              <a:tabLst>
                <a:tab pos="2781300" algn="l"/>
                <a:tab pos="3492500" algn="dec"/>
                <a:tab pos="4483100" algn="l"/>
                <a:tab pos="5384800" algn="dec"/>
              </a:tabLst>
            </a:pPr>
            <a:r>
              <a:rPr lang="de-DE" u="sng" dirty="0"/>
              <a:t>Arbeitskraft	=	5,00 Std. 	=	50,00 €</a:t>
            </a:r>
            <a:endParaRPr lang="de-DE" dirty="0"/>
          </a:p>
          <a:p>
            <a:pPr>
              <a:tabLst>
                <a:tab pos="2781300" algn="l"/>
                <a:tab pos="3492500" algn="dec"/>
                <a:tab pos="4483100" algn="l"/>
                <a:tab pos="5384800" algn="dec"/>
              </a:tabLst>
            </a:pPr>
            <a:r>
              <a:rPr lang="de-DE" dirty="0"/>
              <a:t>Gesamtkosten	=	23,00 Std. 	=	230,00 €</a:t>
            </a:r>
            <a:endParaRPr lang="de-DE" u="sng" dirty="0"/>
          </a:p>
          <a:p>
            <a:pPr>
              <a:buNone/>
              <a:tabLst>
                <a:tab pos="2781300" algn="l"/>
                <a:tab pos="3492500" algn="dec"/>
                <a:tab pos="4483100" algn="l"/>
                <a:tab pos="5384800" algn="dec"/>
              </a:tabLst>
            </a:pPr>
            <a:r>
              <a:rPr lang="de-DE" b="1" dirty="0"/>
              <a:t>Wert der 60 Socken</a:t>
            </a:r>
          </a:p>
          <a:p>
            <a:pPr>
              <a:tabLst>
                <a:tab pos="2781300" algn="l"/>
                <a:tab pos="3492500" algn="dec"/>
                <a:tab pos="4483100" algn="l"/>
                <a:tab pos="5384800" algn="dec"/>
              </a:tabLst>
            </a:pPr>
            <a:r>
              <a:rPr lang="de-DE" dirty="0"/>
              <a:t>Wertübertragung der PM	=	18,00 Std. 	=	180,00 €</a:t>
            </a:r>
          </a:p>
          <a:p>
            <a:pPr>
              <a:tabLst>
                <a:tab pos="2781300" algn="l"/>
                <a:tab pos="3492500" algn="dec"/>
                <a:tab pos="4483100" algn="l"/>
                <a:tab pos="5384800" algn="dec"/>
              </a:tabLst>
            </a:pPr>
            <a:r>
              <a:rPr lang="de-DE" u="sng" dirty="0"/>
              <a:t>Wertschöpfung	=	12,00 Std.	=	120,00 €</a:t>
            </a:r>
          </a:p>
          <a:p>
            <a:pPr>
              <a:tabLst>
                <a:tab pos="2781300" algn="l"/>
                <a:tab pos="3492500" algn="dec"/>
                <a:tab pos="4483100" algn="l"/>
                <a:tab pos="5384800" algn="dec"/>
              </a:tabLst>
            </a:pPr>
            <a:r>
              <a:rPr lang="de-DE" dirty="0"/>
              <a:t>Produktwert	=	30,00 Std.	=	300,00 €</a:t>
            </a:r>
          </a:p>
          <a:p>
            <a:pPr>
              <a:buNone/>
              <a:tabLst>
                <a:tab pos="2781300" algn="l"/>
                <a:tab pos="3492500" algn="dec"/>
                <a:tab pos="4483100" algn="l"/>
                <a:tab pos="5384800" algn="dec"/>
              </a:tabLst>
            </a:pPr>
            <a:r>
              <a:rPr lang="de-DE" b="1" dirty="0"/>
              <a:t>Gewinn</a:t>
            </a:r>
          </a:p>
          <a:p>
            <a:pPr>
              <a:tabLst>
                <a:tab pos="2781300" algn="l"/>
                <a:tab pos="3492500" algn="dec"/>
                <a:tab pos="4483100" algn="l"/>
                <a:tab pos="5384800" algn="dec"/>
              </a:tabLst>
            </a:pPr>
            <a:r>
              <a:rPr lang="de-DE" dirty="0"/>
              <a:t>Mehrwert (falls Verkauf)	=	7,00 Std.	=	70,00 €</a:t>
            </a:r>
          </a:p>
        </p:txBody>
      </p:sp>
      <p:sp>
        <p:nvSpPr>
          <p:cNvPr id="2" name="Foliennummernplatzhalter 1">
            <a:extLst>
              <a:ext uri="{FF2B5EF4-FFF2-40B4-BE49-F238E27FC236}">
                <a16:creationId xmlns:a16="http://schemas.microsoft.com/office/drawing/2014/main" id="{5B7DF1AB-A024-4061-9359-2EE7F529EC44}"/>
              </a:ext>
            </a:extLst>
          </p:cNvPr>
          <p:cNvSpPr>
            <a:spLocks noGrp="1"/>
          </p:cNvSpPr>
          <p:nvPr>
            <p:ph type="sldNum" sz="quarter" idx="12"/>
          </p:nvPr>
        </p:nvSpPr>
        <p:spPr/>
        <p:txBody>
          <a:bodyPr/>
          <a:lstStyle/>
          <a:p>
            <a:fld id="{6D22F896-40B5-4ADD-8801-0D06FADFA095}" type="slidenum">
              <a:rPr lang="en-US" smtClean="0"/>
              <a:t>39</a:t>
            </a:fld>
            <a:endParaRPr lang="en-US" dirty="0"/>
          </a:p>
        </p:txBody>
      </p:sp>
      <p:sp>
        <p:nvSpPr>
          <p:cNvPr id="3" name="Fußzeilenplatzhalter 2">
            <a:extLst>
              <a:ext uri="{FF2B5EF4-FFF2-40B4-BE49-F238E27FC236}">
                <a16:creationId xmlns:a16="http://schemas.microsoft.com/office/drawing/2014/main" id="{675484D8-584B-4D32-A042-8DD7BF28E759}"/>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202216951"/>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450A0F-30F3-4B29-BDA5-94F6EFC4D163}"/>
              </a:ext>
            </a:extLst>
          </p:cNvPr>
          <p:cNvSpPr>
            <a:spLocks noGrp="1"/>
          </p:cNvSpPr>
          <p:nvPr>
            <p:ph type="title"/>
          </p:nvPr>
        </p:nvSpPr>
        <p:spPr/>
        <p:txBody>
          <a:bodyPr>
            <a:normAutofit fontScale="90000"/>
          </a:bodyPr>
          <a:lstStyle/>
          <a:p>
            <a:r>
              <a:rPr lang="de-DE" dirty="0"/>
              <a:t>Wie und in welcher Reihenfolge lesen?</a:t>
            </a:r>
          </a:p>
        </p:txBody>
      </p:sp>
      <p:sp>
        <p:nvSpPr>
          <p:cNvPr id="3" name="Inhaltsplatzhalter 2">
            <a:extLst>
              <a:ext uri="{FF2B5EF4-FFF2-40B4-BE49-F238E27FC236}">
                <a16:creationId xmlns:a16="http://schemas.microsoft.com/office/drawing/2014/main" id="{8E6DED1A-5C82-4BA0-A372-CF1F73B03019}"/>
              </a:ext>
            </a:extLst>
          </p:cNvPr>
          <p:cNvSpPr>
            <a:spLocks noGrp="1"/>
          </p:cNvSpPr>
          <p:nvPr>
            <p:ph idx="1"/>
          </p:nvPr>
        </p:nvSpPr>
        <p:spPr/>
        <p:txBody>
          <a:bodyPr/>
          <a:lstStyle/>
          <a:p>
            <a:r>
              <a:rPr lang="de-DE" dirty="0"/>
              <a:t>Mit den ersten Kapitel im „Kapital“ starten?</a:t>
            </a:r>
          </a:p>
          <a:p>
            <a:pPr lvl="1"/>
            <a:r>
              <a:rPr lang="de-DE" dirty="0"/>
              <a:t>Von Anfang an lesen und die Wert</a:t>
            </a:r>
            <a:r>
              <a:rPr lang="de-DE" i="1" dirty="0"/>
              <a:t>form</a:t>
            </a:r>
            <a:r>
              <a:rPr lang="de-DE" dirty="0"/>
              <a:t>analyse wagen!</a:t>
            </a:r>
          </a:p>
          <a:p>
            <a:pPr lvl="1"/>
            <a:r>
              <a:rPr lang="de-DE" dirty="0"/>
              <a:t>Neue (philosophische) Marx-Lektüre als neuer Zugang.</a:t>
            </a:r>
          </a:p>
          <a:p>
            <a:r>
              <a:rPr lang="de-DE" dirty="0"/>
              <a:t>Oder mittendrin im „Kapital“ starten?</a:t>
            </a:r>
          </a:p>
          <a:p>
            <a:pPr lvl="1"/>
            <a:r>
              <a:rPr lang="de-DE" dirty="0"/>
              <a:t>Mittendrin starten mit Wert</a:t>
            </a:r>
            <a:r>
              <a:rPr lang="de-DE" i="1" dirty="0"/>
              <a:t>inhalt</a:t>
            </a:r>
            <a:r>
              <a:rPr lang="de-DE" dirty="0"/>
              <a:t>, Werttheorie, Ausbeutung, Akkumulation.</a:t>
            </a:r>
          </a:p>
          <a:p>
            <a:pPr lvl="1"/>
            <a:r>
              <a:rPr lang="de-DE" dirty="0"/>
              <a:t>Ökonomische Lektüre als Zugang.</a:t>
            </a:r>
          </a:p>
          <a:p>
            <a:r>
              <a:rPr lang="de-DE" dirty="0"/>
              <a:t>Heute: aus Zeitgründen Verzicht auf Wertformanalyse. Wir starten mittendrin.</a:t>
            </a:r>
          </a:p>
        </p:txBody>
      </p:sp>
      <p:sp>
        <p:nvSpPr>
          <p:cNvPr id="4" name="Foliennummernplatzhalter 3">
            <a:extLst>
              <a:ext uri="{FF2B5EF4-FFF2-40B4-BE49-F238E27FC236}">
                <a16:creationId xmlns:a16="http://schemas.microsoft.com/office/drawing/2014/main" id="{4F8636F5-FDBC-409F-ABDD-C303B823D499}"/>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5" name="Fußzeilenplatzhalter 4">
            <a:extLst>
              <a:ext uri="{FF2B5EF4-FFF2-40B4-BE49-F238E27FC236}">
                <a16:creationId xmlns:a16="http://schemas.microsoft.com/office/drawing/2014/main" id="{18E97D83-4CDC-4AB3-AA80-ABE4A2825599}"/>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705801069"/>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de-DE" dirty="0"/>
              <a:t>Fall 1: Ausgangslage</a:t>
            </a:r>
          </a:p>
        </p:txBody>
      </p:sp>
      <p:sp>
        <p:nvSpPr>
          <p:cNvPr id="79875" name="Rectangle 3"/>
          <p:cNvSpPr>
            <a:spLocks noGrp="1" noChangeArrowheads="1"/>
          </p:cNvSpPr>
          <p:nvPr>
            <p:ph type="body" idx="1"/>
          </p:nvPr>
        </p:nvSpPr>
        <p:spPr/>
        <p:txBody>
          <a:bodyPr>
            <a:normAutofit fontScale="92500"/>
          </a:bodyPr>
          <a:lstStyle/>
          <a:p>
            <a:pPr>
              <a:buNone/>
              <a:tabLst>
                <a:tab pos="1887538" algn="l"/>
                <a:tab pos="2336800" algn="l"/>
                <a:tab pos="5195888" algn="l"/>
                <a:tab pos="5834063" algn="dec"/>
              </a:tabLst>
            </a:pPr>
            <a:r>
              <a:rPr lang="de-DE" b="1" dirty="0"/>
              <a:t>Ersatzrechnung</a:t>
            </a:r>
          </a:p>
          <a:p>
            <a:pPr>
              <a:tabLst>
                <a:tab pos="1887538" algn="l"/>
                <a:tab pos="2336800" algn="l"/>
                <a:tab pos="5195888" algn="l"/>
                <a:tab pos="5834063" algn="dec"/>
              </a:tabLst>
            </a:pPr>
            <a:r>
              <a:rPr lang="de-DE" dirty="0"/>
              <a:t>60 Socken = 300 € </a:t>
            </a:r>
            <a:r>
              <a:rPr lang="de-DE" dirty="0">
                <a:sym typeface="Symbol" pitchFamily="18" charset="2"/>
              </a:rPr>
              <a:t></a:t>
            </a:r>
            <a:r>
              <a:rPr lang="de-DE" dirty="0"/>
              <a:t> 1 Socke = 5 €</a:t>
            </a:r>
          </a:p>
          <a:p>
            <a:pPr lvl="1">
              <a:tabLst>
                <a:tab pos="1887538" algn="l"/>
                <a:tab pos="2336800" algn="l"/>
                <a:tab pos="5195888" algn="l"/>
                <a:tab pos="5834063" algn="dec"/>
              </a:tabLst>
            </a:pPr>
            <a:r>
              <a:rPr lang="de-DE" dirty="0"/>
              <a:t>36 Socken ersetzen den Wert der Produktionsmittel	=	180,00 €</a:t>
            </a:r>
          </a:p>
          <a:p>
            <a:pPr lvl="1">
              <a:tabLst>
                <a:tab pos="1887538" algn="l"/>
                <a:tab pos="2336800" algn="l"/>
                <a:tab pos="5195888" algn="l"/>
                <a:tab pos="5834063" algn="dec"/>
              </a:tabLst>
            </a:pPr>
            <a:r>
              <a:rPr lang="de-DE" dirty="0"/>
              <a:t>10 Socken ersetzen den Wert der Arbeitskraft	=	50,00 €</a:t>
            </a:r>
          </a:p>
          <a:p>
            <a:pPr lvl="1">
              <a:tabLst>
                <a:tab pos="1887538" algn="l"/>
                <a:tab pos="2336800" algn="l"/>
                <a:tab pos="5195888" algn="l"/>
                <a:tab pos="5834063" algn="dec"/>
              </a:tabLst>
            </a:pPr>
            <a:r>
              <a:rPr lang="de-DE" dirty="0"/>
              <a:t>14 Socken bleiben als Mehrprodukt übrig	=	70,00 €</a:t>
            </a:r>
          </a:p>
          <a:p>
            <a:pPr>
              <a:buNone/>
              <a:tabLst>
                <a:tab pos="1887538" algn="l"/>
                <a:tab pos="2336800" algn="l"/>
                <a:tab pos="5195888" algn="l"/>
                <a:tab pos="5834063" algn="dec"/>
              </a:tabLst>
            </a:pPr>
            <a:r>
              <a:rPr lang="de-DE" b="1" dirty="0"/>
              <a:t>Mehrwertratenrechnung</a:t>
            </a:r>
          </a:p>
          <a:p>
            <a:pPr>
              <a:tabLst>
                <a:tab pos="1887538" algn="l"/>
                <a:tab pos="2336800" algn="l"/>
                <a:tab pos="5195888" algn="l"/>
                <a:tab pos="5834063" algn="dec"/>
              </a:tabLst>
            </a:pPr>
            <a:r>
              <a:rPr lang="de-DE" dirty="0"/>
              <a:t>Mehrwertrate	=	Mehrarbeit / notwendige Arbeit</a:t>
            </a:r>
            <a:br>
              <a:rPr lang="de-DE" dirty="0"/>
            </a:br>
            <a:r>
              <a:rPr lang="de-DE" dirty="0"/>
              <a:t>	=	7,00 Std. / 5,00 Std.</a:t>
            </a:r>
            <a:br>
              <a:rPr lang="de-DE" dirty="0"/>
            </a:br>
            <a:br>
              <a:rPr lang="de-DE" dirty="0"/>
            </a:br>
            <a:r>
              <a:rPr lang="de-DE" dirty="0"/>
              <a:t>	=	Mehrwert / Wert der Arbeitskraft</a:t>
            </a:r>
            <a:br>
              <a:rPr lang="de-DE" dirty="0"/>
            </a:br>
            <a:r>
              <a:rPr lang="de-DE" dirty="0"/>
              <a:t>	=	70,00 € / 50,00 € = 1,40 = 140%</a:t>
            </a:r>
            <a:br>
              <a:rPr lang="de-DE" dirty="0"/>
            </a:br>
            <a:r>
              <a:rPr lang="de-DE" dirty="0"/>
              <a:t>	</a:t>
            </a:r>
            <a:br>
              <a:rPr lang="de-DE" dirty="0"/>
            </a:br>
            <a:r>
              <a:rPr lang="de-DE" dirty="0"/>
              <a:t>	=	Mehrprodukt / notwendiges Produkt</a:t>
            </a:r>
            <a:br>
              <a:rPr lang="de-DE" dirty="0"/>
            </a:br>
            <a:r>
              <a:rPr lang="de-DE" dirty="0"/>
              <a:t>	=	14 Socken / 10 Socken = 1,40 = 140%</a:t>
            </a:r>
          </a:p>
        </p:txBody>
      </p:sp>
      <p:sp>
        <p:nvSpPr>
          <p:cNvPr id="2" name="Foliennummernplatzhalter 1">
            <a:extLst>
              <a:ext uri="{FF2B5EF4-FFF2-40B4-BE49-F238E27FC236}">
                <a16:creationId xmlns:a16="http://schemas.microsoft.com/office/drawing/2014/main" id="{7631FBD3-9789-42F7-86B3-22578AD90810}"/>
              </a:ext>
            </a:extLst>
          </p:cNvPr>
          <p:cNvSpPr>
            <a:spLocks noGrp="1"/>
          </p:cNvSpPr>
          <p:nvPr>
            <p:ph type="sldNum" sz="quarter" idx="12"/>
          </p:nvPr>
        </p:nvSpPr>
        <p:spPr/>
        <p:txBody>
          <a:bodyPr/>
          <a:lstStyle/>
          <a:p>
            <a:fld id="{6D22F896-40B5-4ADD-8801-0D06FADFA095}" type="slidenum">
              <a:rPr lang="en-US" smtClean="0"/>
              <a:t>40</a:t>
            </a:fld>
            <a:endParaRPr lang="en-US" dirty="0"/>
          </a:p>
        </p:txBody>
      </p:sp>
      <p:sp>
        <p:nvSpPr>
          <p:cNvPr id="3" name="Fußzeilenplatzhalter 2">
            <a:extLst>
              <a:ext uri="{FF2B5EF4-FFF2-40B4-BE49-F238E27FC236}">
                <a16:creationId xmlns:a16="http://schemas.microsoft.com/office/drawing/2014/main" id="{DF8E5CB6-D1F6-4CE5-B3E9-BC44AD8A8FA2}"/>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500376216"/>
      </p:ext>
    </p:extLst>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a:bodyPr>
          <a:lstStyle/>
          <a:p>
            <a:r>
              <a:rPr lang="de-DE" dirty="0"/>
              <a:t>Fall 2: verlängerter Arbeitstag</a:t>
            </a:r>
          </a:p>
        </p:txBody>
      </p:sp>
      <p:sp>
        <p:nvSpPr>
          <p:cNvPr id="90115" name="Rectangle 3"/>
          <p:cNvSpPr>
            <a:spLocks noGrp="1" noChangeArrowheads="1"/>
          </p:cNvSpPr>
          <p:nvPr>
            <p:ph type="body" idx="1"/>
          </p:nvPr>
        </p:nvSpPr>
        <p:spPr/>
        <p:txBody>
          <a:bodyPr>
            <a:normAutofit/>
          </a:bodyPr>
          <a:lstStyle/>
          <a:p>
            <a:r>
              <a:rPr lang="de-DE" dirty="0"/>
              <a:t>Der Arbeitstag wird verlängert von 12 auf 15 Stunden.</a:t>
            </a:r>
          </a:p>
          <a:p>
            <a:r>
              <a:rPr lang="de-DE" dirty="0"/>
              <a:t>Die Arbeiter sollen über die notwendige Arbeitszeit zur Reproduktion des Werts ihrer Arbeitskraft hinaus mehr Mehrarbeit verrichten und mehr Mehrwert produzieren. Wir reden vom absoluten Mehrwert.</a:t>
            </a:r>
          </a:p>
          <a:p>
            <a:r>
              <a:rPr lang="de-DE" dirty="0"/>
              <a:t>Arbeitstag = 15 Std.</a:t>
            </a:r>
          </a:p>
          <a:p>
            <a:r>
              <a:rPr lang="de-DE" dirty="0"/>
              <a:t>10 € = Wert von 1 Std. Arbeit</a:t>
            </a:r>
          </a:p>
          <a:p>
            <a:r>
              <a:rPr lang="de-DE" dirty="0"/>
              <a:t>Produktionszeit der Lebensmittel zur Reproduktion der Arbeitskraft = 5 Std. = 50 €.</a:t>
            </a:r>
          </a:p>
          <a:p>
            <a:r>
              <a:rPr lang="de-DE" dirty="0"/>
              <a:t>Produziert werden während der 15 Std. 75 Socken</a:t>
            </a:r>
            <a:br>
              <a:rPr lang="de-DE" dirty="0"/>
            </a:br>
            <a:r>
              <a:rPr lang="de-DE" dirty="0"/>
              <a:t>(gleich bleibende Arbeitsproduktivität bei um 25% längerem Arbeitstag).</a:t>
            </a:r>
          </a:p>
        </p:txBody>
      </p:sp>
      <p:sp>
        <p:nvSpPr>
          <p:cNvPr id="2" name="Foliennummernplatzhalter 1">
            <a:extLst>
              <a:ext uri="{FF2B5EF4-FFF2-40B4-BE49-F238E27FC236}">
                <a16:creationId xmlns:a16="http://schemas.microsoft.com/office/drawing/2014/main" id="{91B2F54D-457C-404B-B319-D8290AEEACDA}"/>
              </a:ext>
            </a:extLst>
          </p:cNvPr>
          <p:cNvSpPr>
            <a:spLocks noGrp="1"/>
          </p:cNvSpPr>
          <p:nvPr>
            <p:ph type="sldNum" sz="quarter" idx="12"/>
          </p:nvPr>
        </p:nvSpPr>
        <p:spPr/>
        <p:txBody>
          <a:bodyPr/>
          <a:lstStyle/>
          <a:p>
            <a:fld id="{6D22F896-40B5-4ADD-8801-0D06FADFA095}" type="slidenum">
              <a:rPr lang="en-US" smtClean="0"/>
              <a:t>41</a:t>
            </a:fld>
            <a:endParaRPr lang="en-US" dirty="0"/>
          </a:p>
        </p:txBody>
      </p:sp>
      <p:sp>
        <p:nvSpPr>
          <p:cNvPr id="3" name="Fußzeilenplatzhalter 2">
            <a:extLst>
              <a:ext uri="{FF2B5EF4-FFF2-40B4-BE49-F238E27FC236}">
                <a16:creationId xmlns:a16="http://schemas.microsoft.com/office/drawing/2014/main" id="{04BDD010-176C-4AE8-AE6E-B5544BC52B85}"/>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76813827"/>
      </p:ext>
    </p:extLst>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e-DE" dirty="0"/>
              <a:t>Fall 1: Ausgangslage</a:t>
            </a:r>
          </a:p>
        </p:txBody>
      </p:sp>
      <p:sp>
        <p:nvSpPr>
          <p:cNvPr id="77827" name="Rectangle 3"/>
          <p:cNvSpPr>
            <a:spLocks noGrp="1" noChangeArrowheads="1"/>
          </p:cNvSpPr>
          <p:nvPr>
            <p:ph type="body" idx="1"/>
          </p:nvPr>
        </p:nvSpPr>
        <p:spPr/>
        <p:txBody>
          <a:bodyPr>
            <a:normAutofit fontScale="92500"/>
          </a:bodyPr>
          <a:lstStyle/>
          <a:p>
            <a:pPr>
              <a:buNone/>
              <a:tabLst>
                <a:tab pos="2781300" algn="l"/>
                <a:tab pos="3492500" algn="dec"/>
                <a:tab pos="4483100" algn="l"/>
                <a:tab pos="5384800" algn="dec"/>
              </a:tabLst>
            </a:pPr>
            <a:r>
              <a:rPr lang="de-DE" b="1" dirty="0"/>
              <a:t>Kosten der 60 Socken</a:t>
            </a:r>
          </a:p>
          <a:p>
            <a:pPr>
              <a:tabLst>
                <a:tab pos="2781300" algn="l"/>
                <a:tab pos="3492500" algn="dec"/>
                <a:tab pos="4483100" algn="l"/>
                <a:tab pos="5384800" algn="dec"/>
              </a:tabLst>
            </a:pPr>
            <a:r>
              <a:rPr lang="de-DE" dirty="0"/>
              <a:t>20 Pfund Baumwolle	=	5,00 Std.	=	50,00 €</a:t>
            </a:r>
          </a:p>
          <a:p>
            <a:pPr>
              <a:tabLst>
                <a:tab pos="2781300" algn="l"/>
                <a:tab pos="3492500" algn="dec"/>
                <a:tab pos="4483100" algn="l"/>
                <a:tab pos="5384800" algn="dec"/>
              </a:tabLst>
            </a:pPr>
            <a:r>
              <a:rPr lang="de-DE" dirty="0"/>
              <a:t>3,00 l Öl	=	3,00 Std.	=	30,00 €</a:t>
            </a:r>
          </a:p>
          <a:p>
            <a:pPr>
              <a:tabLst>
                <a:tab pos="2781300" algn="l"/>
                <a:tab pos="3492500" algn="dec"/>
                <a:tab pos="4483100" algn="l"/>
                <a:tab pos="5384800" algn="dec"/>
              </a:tabLst>
            </a:pPr>
            <a:r>
              <a:rPr lang="de-DE" dirty="0"/>
              <a:t>Maschinenabnutzung	=	10,00 Std. 	=	100,00 €</a:t>
            </a:r>
            <a:endParaRPr lang="de-DE" u="sng" dirty="0"/>
          </a:p>
          <a:p>
            <a:pPr>
              <a:tabLst>
                <a:tab pos="2781300" algn="l"/>
                <a:tab pos="3492500" algn="dec"/>
                <a:tab pos="4483100" algn="l"/>
                <a:tab pos="5384800" algn="dec"/>
              </a:tabLst>
            </a:pPr>
            <a:r>
              <a:rPr lang="de-DE" u="sng" dirty="0"/>
              <a:t>Arbeitskraft	=	5,00 Std. 	=	50,00 €</a:t>
            </a:r>
            <a:endParaRPr lang="de-DE" dirty="0"/>
          </a:p>
          <a:p>
            <a:pPr>
              <a:tabLst>
                <a:tab pos="2781300" algn="l"/>
                <a:tab pos="3492500" algn="dec"/>
                <a:tab pos="4483100" algn="l"/>
                <a:tab pos="5384800" algn="dec"/>
              </a:tabLst>
            </a:pPr>
            <a:r>
              <a:rPr lang="de-DE" dirty="0"/>
              <a:t>Gesamtkosten	=	23,00 Std. 	=	230,00 €</a:t>
            </a:r>
            <a:endParaRPr lang="de-DE" u="sng" dirty="0"/>
          </a:p>
          <a:p>
            <a:pPr>
              <a:buNone/>
              <a:tabLst>
                <a:tab pos="2781300" algn="l"/>
                <a:tab pos="3492500" algn="dec"/>
                <a:tab pos="4483100" algn="l"/>
                <a:tab pos="5384800" algn="dec"/>
              </a:tabLst>
            </a:pPr>
            <a:r>
              <a:rPr lang="de-DE" b="1" dirty="0"/>
              <a:t>Wert der 60 Socken</a:t>
            </a:r>
          </a:p>
          <a:p>
            <a:pPr>
              <a:tabLst>
                <a:tab pos="2781300" algn="l"/>
                <a:tab pos="3492500" algn="dec"/>
                <a:tab pos="4483100" algn="l"/>
                <a:tab pos="5384800" algn="dec"/>
              </a:tabLst>
            </a:pPr>
            <a:r>
              <a:rPr lang="de-DE" dirty="0"/>
              <a:t>Wertübertragung der PM	=	18,00 Std. 	=	180,00 €</a:t>
            </a:r>
          </a:p>
          <a:p>
            <a:pPr>
              <a:tabLst>
                <a:tab pos="2781300" algn="l"/>
                <a:tab pos="3492500" algn="dec"/>
                <a:tab pos="4483100" algn="l"/>
                <a:tab pos="5384800" algn="dec"/>
              </a:tabLst>
            </a:pPr>
            <a:r>
              <a:rPr lang="de-DE" u="sng" dirty="0"/>
              <a:t>Wertschöpfung	=	12,00 Std.	=	120,00 €</a:t>
            </a:r>
          </a:p>
          <a:p>
            <a:pPr>
              <a:tabLst>
                <a:tab pos="2781300" algn="l"/>
                <a:tab pos="3492500" algn="dec"/>
                <a:tab pos="4483100" algn="l"/>
                <a:tab pos="5384800" algn="dec"/>
              </a:tabLst>
            </a:pPr>
            <a:r>
              <a:rPr lang="de-DE" dirty="0"/>
              <a:t>Produktwert	=	30,00 Std.	=	300,00 €</a:t>
            </a:r>
          </a:p>
          <a:p>
            <a:pPr>
              <a:buNone/>
              <a:tabLst>
                <a:tab pos="2781300" algn="l"/>
                <a:tab pos="3492500" algn="dec"/>
                <a:tab pos="4483100" algn="l"/>
                <a:tab pos="5384800" algn="dec"/>
              </a:tabLst>
            </a:pPr>
            <a:r>
              <a:rPr lang="de-DE" b="1" dirty="0"/>
              <a:t>Gewinn</a:t>
            </a:r>
          </a:p>
          <a:p>
            <a:pPr>
              <a:tabLst>
                <a:tab pos="2781300" algn="l"/>
                <a:tab pos="3492500" algn="dec"/>
                <a:tab pos="4483100" algn="l"/>
                <a:tab pos="5384800" algn="dec"/>
              </a:tabLst>
            </a:pPr>
            <a:r>
              <a:rPr lang="de-DE" dirty="0"/>
              <a:t>Mehrwert (falls Verkauf)	=	7,00 Std.	=	70,00 €</a:t>
            </a:r>
          </a:p>
        </p:txBody>
      </p:sp>
      <p:sp>
        <p:nvSpPr>
          <p:cNvPr id="2" name="Foliennummernplatzhalter 1">
            <a:extLst>
              <a:ext uri="{FF2B5EF4-FFF2-40B4-BE49-F238E27FC236}">
                <a16:creationId xmlns:a16="http://schemas.microsoft.com/office/drawing/2014/main" id="{700E72DB-3CC9-4FB6-A501-EDC9C46EC1E4}"/>
              </a:ext>
            </a:extLst>
          </p:cNvPr>
          <p:cNvSpPr>
            <a:spLocks noGrp="1"/>
          </p:cNvSpPr>
          <p:nvPr>
            <p:ph type="sldNum" sz="quarter" idx="12"/>
          </p:nvPr>
        </p:nvSpPr>
        <p:spPr/>
        <p:txBody>
          <a:bodyPr/>
          <a:lstStyle/>
          <a:p>
            <a:fld id="{6D22F896-40B5-4ADD-8801-0D06FADFA095}" type="slidenum">
              <a:rPr lang="en-US" smtClean="0"/>
              <a:t>42</a:t>
            </a:fld>
            <a:endParaRPr lang="en-US" dirty="0"/>
          </a:p>
        </p:txBody>
      </p:sp>
      <p:sp>
        <p:nvSpPr>
          <p:cNvPr id="3" name="Fußzeilenplatzhalter 2">
            <a:extLst>
              <a:ext uri="{FF2B5EF4-FFF2-40B4-BE49-F238E27FC236}">
                <a16:creationId xmlns:a16="http://schemas.microsoft.com/office/drawing/2014/main" id="{5ACEF99F-EE1B-48D9-80F5-521E2DB04B9C}"/>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793261569"/>
      </p:ext>
    </p:extLst>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de-DE" dirty="0"/>
              <a:t>Fall 2: verlängerter Arbeitstag</a:t>
            </a:r>
          </a:p>
        </p:txBody>
      </p:sp>
      <p:sp>
        <p:nvSpPr>
          <p:cNvPr id="92163" name="Rectangle 3"/>
          <p:cNvSpPr>
            <a:spLocks noGrp="1" noChangeArrowheads="1"/>
          </p:cNvSpPr>
          <p:nvPr>
            <p:ph type="body" idx="1"/>
          </p:nvPr>
        </p:nvSpPr>
        <p:spPr/>
        <p:txBody>
          <a:bodyPr>
            <a:normAutofit fontScale="92500"/>
          </a:bodyPr>
          <a:lstStyle/>
          <a:p>
            <a:pPr>
              <a:buNone/>
              <a:tabLst>
                <a:tab pos="2781300" algn="l"/>
                <a:tab pos="3492500" algn="dec"/>
                <a:tab pos="4483100" algn="l"/>
                <a:tab pos="5384800" algn="dec"/>
              </a:tabLst>
            </a:pPr>
            <a:r>
              <a:rPr lang="de-DE" b="1" dirty="0"/>
              <a:t>Kosten der 75 Socken</a:t>
            </a:r>
          </a:p>
          <a:p>
            <a:pPr>
              <a:tabLst>
                <a:tab pos="2781300" algn="l"/>
                <a:tab pos="3492500" algn="dec"/>
                <a:tab pos="4483100" algn="l"/>
                <a:tab pos="5384800" algn="dec"/>
              </a:tabLst>
            </a:pPr>
            <a:r>
              <a:rPr lang="de-DE" dirty="0"/>
              <a:t>25 Pfund Baumwolle	=	6,25 Std.	=	62,50 €</a:t>
            </a:r>
          </a:p>
          <a:p>
            <a:pPr>
              <a:tabLst>
                <a:tab pos="2781300" algn="l"/>
                <a:tab pos="3492500" algn="dec"/>
                <a:tab pos="4483100" algn="l"/>
                <a:tab pos="5384800" algn="dec"/>
              </a:tabLst>
            </a:pPr>
            <a:r>
              <a:rPr lang="de-DE" dirty="0"/>
              <a:t>3,75 l Öl	=	3,75 Std.	=	37,50 €</a:t>
            </a:r>
          </a:p>
          <a:p>
            <a:pPr>
              <a:tabLst>
                <a:tab pos="2781300" algn="l"/>
                <a:tab pos="3492500" algn="dec"/>
                <a:tab pos="4483100" algn="l"/>
                <a:tab pos="5384800" algn="dec"/>
              </a:tabLst>
            </a:pPr>
            <a:r>
              <a:rPr lang="de-DE" dirty="0"/>
              <a:t>Maschinenabnutzung	=	12,50 Std. 	=	125,00 €</a:t>
            </a:r>
            <a:endParaRPr lang="de-DE" u="sng" dirty="0"/>
          </a:p>
          <a:p>
            <a:pPr>
              <a:tabLst>
                <a:tab pos="2781300" algn="l"/>
                <a:tab pos="3492500" algn="dec"/>
                <a:tab pos="4483100" algn="l"/>
                <a:tab pos="5384800" algn="dec"/>
              </a:tabLst>
            </a:pPr>
            <a:r>
              <a:rPr lang="de-DE" u="sng" dirty="0"/>
              <a:t>Arbeitskraft	=	5,00 Std. 	=	50,00 €</a:t>
            </a:r>
            <a:endParaRPr lang="de-DE" dirty="0"/>
          </a:p>
          <a:p>
            <a:pPr>
              <a:tabLst>
                <a:tab pos="2781300" algn="l"/>
                <a:tab pos="3492500" algn="dec"/>
                <a:tab pos="4483100" algn="l"/>
                <a:tab pos="5384800" algn="dec"/>
              </a:tabLst>
            </a:pPr>
            <a:r>
              <a:rPr lang="de-DE" dirty="0"/>
              <a:t>Gesamtkosten	=	27,50 Std. 	=	275,00 €</a:t>
            </a:r>
            <a:endParaRPr lang="de-DE" u="sng" dirty="0"/>
          </a:p>
          <a:p>
            <a:pPr>
              <a:buNone/>
              <a:tabLst>
                <a:tab pos="2781300" algn="l"/>
                <a:tab pos="3492500" algn="dec"/>
                <a:tab pos="4483100" algn="l"/>
                <a:tab pos="5384800" algn="dec"/>
              </a:tabLst>
            </a:pPr>
            <a:r>
              <a:rPr lang="de-DE" b="1" dirty="0"/>
              <a:t>Wert der 75 Socken</a:t>
            </a:r>
          </a:p>
          <a:p>
            <a:pPr>
              <a:tabLst>
                <a:tab pos="2781300" algn="l"/>
                <a:tab pos="3492500" algn="dec"/>
                <a:tab pos="4483100" algn="l"/>
                <a:tab pos="5384800" algn="dec"/>
              </a:tabLst>
            </a:pPr>
            <a:r>
              <a:rPr lang="de-DE" dirty="0"/>
              <a:t>Wertübertragung der PM	=	22,50 Std. 	=	225,00 €</a:t>
            </a:r>
          </a:p>
          <a:p>
            <a:pPr>
              <a:tabLst>
                <a:tab pos="2781300" algn="l"/>
                <a:tab pos="3492500" algn="dec"/>
                <a:tab pos="4483100" algn="l"/>
                <a:tab pos="5384800" algn="dec"/>
              </a:tabLst>
            </a:pPr>
            <a:r>
              <a:rPr lang="de-DE" u="sng" dirty="0"/>
              <a:t>Wertschöpfung	=	15,00 Std.	=	150,00 €</a:t>
            </a:r>
          </a:p>
          <a:p>
            <a:pPr>
              <a:tabLst>
                <a:tab pos="2781300" algn="l"/>
                <a:tab pos="3492500" algn="dec"/>
                <a:tab pos="4483100" algn="l"/>
                <a:tab pos="5384800" algn="dec"/>
              </a:tabLst>
            </a:pPr>
            <a:r>
              <a:rPr lang="de-DE" dirty="0"/>
              <a:t>Produktwert	=	37,50 Std.	=	375,00 €</a:t>
            </a:r>
          </a:p>
          <a:p>
            <a:pPr>
              <a:buNone/>
              <a:tabLst>
                <a:tab pos="2781300" algn="l"/>
                <a:tab pos="3492500" algn="dec"/>
                <a:tab pos="4483100" algn="l"/>
                <a:tab pos="5384800" algn="dec"/>
              </a:tabLst>
            </a:pPr>
            <a:r>
              <a:rPr lang="de-DE" b="1" dirty="0"/>
              <a:t>Gewinn</a:t>
            </a:r>
          </a:p>
          <a:p>
            <a:pPr>
              <a:tabLst>
                <a:tab pos="2781300" algn="l"/>
                <a:tab pos="3492500" algn="dec"/>
                <a:tab pos="4483100" algn="l"/>
                <a:tab pos="5384800" algn="dec"/>
              </a:tabLst>
            </a:pPr>
            <a:r>
              <a:rPr lang="de-DE" dirty="0"/>
              <a:t>Mehrwert (falls Verkauf)	=	10,00 Std.	=	100,00 €</a:t>
            </a:r>
          </a:p>
        </p:txBody>
      </p:sp>
      <p:sp>
        <p:nvSpPr>
          <p:cNvPr id="2" name="Foliennummernplatzhalter 1">
            <a:extLst>
              <a:ext uri="{FF2B5EF4-FFF2-40B4-BE49-F238E27FC236}">
                <a16:creationId xmlns:a16="http://schemas.microsoft.com/office/drawing/2014/main" id="{55AAF708-EF21-47BD-A898-A4E9096E6998}"/>
              </a:ext>
            </a:extLst>
          </p:cNvPr>
          <p:cNvSpPr>
            <a:spLocks noGrp="1"/>
          </p:cNvSpPr>
          <p:nvPr>
            <p:ph type="sldNum" sz="quarter" idx="12"/>
          </p:nvPr>
        </p:nvSpPr>
        <p:spPr/>
        <p:txBody>
          <a:bodyPr/>
          <a:lstStyle/>
          <a:p>
            <a:fld id="{6D22F896-40B5-4ADD-8801-0D06FADFA095}" type="slidenum">
              <a:rPr lang="en-US" smtClean="0"/>
              <a:t>43</a:t>
            </a:fld>
            <a:endParaRPr lang="en-US" dirty="0"/>
          </a:p>
        </p:txBody>
      </p:sp>
      <p:sp>
        <p:nvSpPr>
          <p:cNvPr id="3" name="Fußzeilenplatzhalter 2">
            <a:extLst>
              <a:ext uri="{FF2B5EF4-FFF2-40B4-BE49-F238E27FC236}">
                <a16:creationId xmlns:a16="http://schemas.microsoft.com/office/drawing/2014/main" id="{EBA8CF7D-FF12-4C6B-AB03-F7F3F1F7A065}"/>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15377113"/>
      </p:ext>
    </p:extLst>
  </p:cSld>
  <p:clrMapOvr>
    <a:masterClrMapping/>
  </p:clrMapOvr>
  <p:transition spd="slow">
    <p:cov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de-DE" dirty="0"/>
              <a:t>Fall 2: verlängerter Arbeitstag</a:t>
            </a:r>
          </a:p>
        </p:txBody>
      </p:sp>
      <p:sp>
        <p:nvSpPr>
          <p:cNvPr id="96259" name="Rectangle 3"/>
          <p:cNvSpPr>
            <a:spLocks noGrp="1" noChangeArrowheads="1"/>
          </p:cNvSpPr>
          <p:nvPr>
            <p:ph type="body" idx="1"/>
          </p:nvPr>
        </p:nvSpPr>
        <p:spPr/>
        <p:txBody>
          <a:bodyPr>
            <a:normAutofit fontScale="92500"/>
          </a:bodyPr>
          <a:lstStyle/>
          <a:p>
            <a:pPr>
              <a:buNone/>
              <a:tabLst>
                <a:tab pos="1887538" algn="l"/>
                <a:tab pos="2336800" algn="l"/>
                <a:tab pos="5195888" algn="l"/>
                <a:tab pos="5834063" algn="dec"/>
              </a:tabLst>
            </a:pPr>
            <a:r>
              <a:rPr lang="de-DE" b="1" dirty="0"/>
              <a:t>Ersatzrechnung</a:t>
            </a:r>
          </a:p>
          <a:p>
            <a:pPr>
              <a:tabLst>
                <a:tab pos="1887538" algn="l"/>
                <a:tab pos="2336800" algn="l"/>
                <a:tab pos="5195888" algn="l"/>
                <a:tab pos="5834063" algn="dec"/>
              </a:tabLst>
            </a:pPr>
            <a:r>
              <a:rPr lang="de-DE" dirty="0"/>
              <a:t>75 Socken = 375 € </a:t>
            </a:r>
            <a:r>
              <a:rPr lang="de-DE" dirty="0">
                <a:sym typeface="Symbol" pitchFamily="18" charset="2"/>
              </a:rPr>
              <a:t></a:t>
            </a:r>
            <a:r>
              <a:rPr lang="de-DE" dirty="0"/>
              <a:t> 1 Socke = 5 €</a:t>
            </a:r>
          </a:p>
          <a:p>
            <a:pPr lvl="1">
              <a:tabLst>
                <a:tab pos="1887538" algn="l"/>
                <a:tab pos="2336800" algn="l"/>
                <a:tab pos="5195888" algn="l"/>
                <a:tab pos="5834063" algn="dec"/>
              </a:tabLst>
            </a:pPr>
            <a:r>
              <a:rPr lang="de-DE" dirty="0"/>
              <a:t>45 Socken ersetzen den Wert der Produktionsmittel	=	225,00 €</a:t>
            </a:r>
          </a:p>
          <a:p>
            <a:pPr lvl="1">
              <a:tabLst>
                <a:tab pos="1887538" algn="l"/>
                <a:tab pos="2336800" algn="l"/>
                <a:tab pos="5195888" algn="l"/>
                <a:tab pos="5834063" algn="dec"/>
              </a:tabLst>
            </a:pPr>
            <a:r>
              <a:rPr lang="de-DE" dirty="0"/>
              <a:t>10 Socken ersetzen den Wert der Arbeitskraft	=	50,00 €</a:t>
            </a:r>
          </a:p>
          <a:p>
            <a:pPr lvl="1">
              <a:tabLst>
                <a:tab pos="1887538" algn="l"/>
                <a:tab pos="2336800" algn="l"/>
                <a:tab pos="5195888" algn="l"/>
                <a:tab pos="5834063" algn="dec"/>
              </a:tabLst>
            </a:pPr>
            <a:r>
              <a:rPr lang="de-DE" dirty="0"/>
              <a:t>20 Socken bleiben als Mehrprodukt übrig	=	100,00 €</a:t>
            </a:r>
          </a:p>
          <a:p>
            <a:pPr>
              <a:buNone/>
              <a:tabLst>
                <a:tab pos="1887538" algn="l"/>
                <a:tab pos="2336800" algn="l"/>
                <a:tab pos="5195888" algn="l"/>
                <a:tab pos="5834063" algn="dec"/>
              </a:tabLst>
            </a:pPr>
            <a:r>
              <a:rPr lang="de-DE" b="1" dirty="0"/>
              <a:t>Mehrwertratenrechnung</a:t>
            </a:r>
          </a:p>
          <a:p>
            <a:pPr>
              <a:tabLst>
                <a:tab pos="1887538" algn="l"/>
                <a:tab pos="2336800" algn="l"/>
                <a:tab pos="5195888" algn="l"/>
                <a:tab pos="5834063" algn="dec"/>
              </a:tabLst>
            </a:pPr>
            <a:r>
              <a:rPr lang="de-DE" dirty="0"/>
              <a:t>Mehrwertrate	=	Mehrarbeit / notwendige Arbeit</a:t>
            </a:r>
            <a:br>
              <a:rPr lang="de-DE" dirty="0"/>
            </a:br>
            <a:r>
              <a:rPr lang="de-DE" dirty="0"/>
              <a:t>	=	10,00 Std. / 5,00 Std.</a:t>
            </a:r>
            <a:br>
              <a:rPr lang="de-DE" dirty="0"/>
            </a:br>
            <a:r>
              <a:rPr lang="de-DE" dirty="0"/>
              <a:t>	</a:t>
            </a:r>
            <a:br>
              <a:rPr lang="de-DE" dirty="0"/>
            </a:br>
            <a:r>
              <a:rPr lang="de-DE" dirty="0"/>
              <a:t>	=	Mehrwert / Wert der Arbeitskraft</a:t>
            </a:r>
            <a:br>
              <a:rPr lang="de-DE" dirty="0"/>
            </a:br>
            <a:r>
              <a:rPr lang="de-DE" dirty="0"/>
              <a:t>	=	100,00 € / 50,00 € = 2,00 = 200%</a:t>
            </a:r>
            <a:br>
              <a:rPr lang="de-DE" dirty="0"/>
            </a:br>
            <a:r>
              <a:rPr lang="de-DE" dirty="0"/>
              <a:t>	</a:t>
            </a:r>
            <a:br>
              <a:rPr lang="de-DE" dirty="0"/>
            </a:br>
            <a:r>
              <a:rPr lang="de-DE" dirty="0"/>
              <a:t>	=	Mehrprodukt / notwendiges Produkt</a:t>
            </a:r>
            <a:br>
              <a:rPr lang="de-DE" dirty="0"/>
            </a:br>
            <a:r>
              <a:rPr lang="de-DE" dirty="0"/>
              <a:t>	=	20 Socken / 10 Socken = 2,00 = 200%</a:t>
            </a:r>
          </a:p>
        </p:txBody>
      </p:sp>
      <p:sp>
        <p:nvSpPr>
          <p:cNvPr id="2" name="Foliennummernplatzhalter 1">
            <a:extLst>
              <a:ext uri="{FF2B5EF4-FFF2-40B4-BE49-F238E27FC236}">
                <a16:creationId xmlns:a16="http://schemas.microsoft.com/office/drawing/2014/main" id="{D13C3561-47DF-496C-A37A-17F6F00552DE}"/>
              </a:ext>
            </a:extLst>
          </p:cNvPr>
          <p:cNvSpPr>
            <a:spLocks noGrp="1"/>
          </p:cNvSpPr>
          <p:nvPr>
            <p:ph type="sldNum" sz="quarter" idx="12"/>
          </p:nvPr>
        </p:nvSpPr>
        <p:spPr/>
        <p:txBody>
          <a:bodyPr/>
          <a:lstStyle/>
          <a:p>
            <a:fld id="{6D22F896-40B5-4ADD-8801-0D06FADFA095}" type="slidenum">
              <a:rPr lang="en-US" smtClean="0"/>
              <a:t>44</a:t>
            </a:fld>
            <a:endParaRPr lang="en-US" dirty="0"/>
          </a:p>
        </p:txBody>
      </p:sp>
      <p:sp>
        <p:nvSpPr>
          <p:cNvPr id="3" name="Fußzeilenplatzhalter 2">
            <a:extLst>
              <a:ext uri="{FF2B5EF4-FFF2-40B4-BE49-F238E27FC236}">
                <a16:creationId xmlns:a16="http://schemas.microsoft.com/office/drawing/2014/main" id="{B8C8F895-3DC2-4FA4-95CE-E6811A230BF8}"/>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433407382"/>
      </p:ext>
    </p:extLst>
  </p:cSld>
  <p:clrMapOvr>
    <a:masterClrMapping/>
  </p:clrMapOvr>
  <p:transitio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fontScale="90000"/>
          </a:bodyPr>
          <a:lstStyle/>
          <a:p>
            <a:r>
              <a:rPr lang="de-DE" dirty="0"/>
              <a:t>Fall 3: erhöhte </a:t>
            </a:r>
            <a:r>
              <a:rPr lang="de-DE" spc="-300" dirty="0"/>
              <a:t>Arbeitsproduktivität</a:t>
            </a:r>
            <a:r>
              <a:rPr lang="de-DE" dirty="0"/>
              <a:t> wg. Maschinen</a:t>
            </a:r>
          </a:p>
        </p:txBody>
      </p:sp>
      <p:sp>
        <p:nvSpPr>
          <p:cNvPr id="98307" name="Rectangle 3"/>
          <p:cNvSpPr>
            <a:spLocks noGrp="1" noChangeArrowheads="1"/>
          </p:cNvSpPr>
          <p:nvPr>
            <p:ph type="body" idx="1"/>
          </p:nvPr>
        </p:nvSpPr>
        <p:spPr/>
        <p:txBody>
          <a:bodyPr/>
          <a:lstStyle/>
          <a:p>
            <a:r>
              <a:rPr lang="de-DE" dirty="0"/>
              <a:t>Durch Einführung neuer Maschinerie soll die Produktivität gesteigert werden.</a:t>
            </a:r>
          </a:p>
          <a:p>
            <a:r>
              <a:rPr lang="de-DE" dirty="0"/>
              <a:t>Damit soll kurzfristig ein Wettbewerbsvorteil gegenüber der Konkurrenz erzielt werden, der zu einem Extramehrwert (verwickelter relativer Mehrwert) führt.</a:t>
            </a:r>
          </a:p>
          <a:p>
            <a:r>
              <a:rPr lang="de-DE" dirty="0"/>
              <a:t>Dies lohnt sich nur, wenn dadurch wenigstens temporär der Mehrwert steigt: Die Mehrkosten für neue Maschinerie müssen geringer sein als die Einsparung von Löhnen für Arbeitskräfte.</a:t>
            </a:r>
          </a:p>
        </p:txBody>
      </p:sp>
      <p:sp>
        <p:nvSpPr>
          <p:cNvPr id="2" name="Foliennummernplatzhalter 1">
            <a:extLst>
              <a:ext uri="{FF2B5EF4-FFF2-40B4-BE49-F238E27FC236}">
                <a16:creationId xmlns:a16="http://schemas.microsoft.com/office/drawing/2014/main" id="{3109766B-F457-46FC-8779-BDD3F9A8329A}"/>
              </a:ext>
            </a:extLst>
          </p:cNvPr>
          <p:cNvSpPr>
            <a:spLocks noGrp="1"/>
          </p:cNvSpPr>
          <p:nvPr>
            <p:ph type="sldNum" sz="quarter" idx="12"/>
          </p:nvPr>
        </p:nvSpPr>
        <p:spPr/>
        <p:txBody>
          <a:bodyPr/>
          <a:lstStyle/>
          <a:p>
            <a:fld id="{6D22F896-40B5-4ADD-8801-0D06FADFA095}" type="slidenum">
              <a:rPr lang="en-US" smtClean="0"/>
              <a:t>45</a:t>
            </a:fld>
            <a:endParaRPr lang="en-US" dirty="0"/>
          </a:p>
        </p:txBody>
      </p:sp>
      <p:sp>
        <p:nvSpPr>
          <p:cNvPr id="3" name="Fußzeilenplatzhalter 2">
            <a:extLst>
              <a:ext uri="{FF2B5EF4-FFF2-40B4-BE49-F238E27FC236}">
                <a16:creationId xmlns:a16="http://schemas.microsoft.com/office/drawing/2014/main" id="{56ABBB76-88C6-434F-B8BC-28A9CD45F303}"/>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944735271"/>
      </p:ext>
    </p:extLst>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fontScale="90000"/>
          </a:bodyPr>
          <a:lstStyle/>
          <a:p>
            <a:r>
              <a:rPr lang="de-DE" dirty="0"/>
              <a:t>Fall 3: erhöhte </a:t>
            </a:r>
            <a:r>
              <a:rPr lang="de-DE" spc="-300" dirty="0"/>
              <a:t>Arbeitsproduktivität</a:t>
            </a:r>
            <a:r>
              <a:rPr lang="de-DE" dirty="0"/>
              <a:t> wg. Maschinen</a:t>
            </a:r>
          </a:p>
        </p:txBody>
      </p:sp>
      <p:sp>
        <p:nvSpPr>
          <p:cNvPr id="104451" name="Rectangle 3"/>
          <p:cNvSpPr>
            <a:spLocks noGrp="1" noChangeArrowheads="1"/>
          </p:cNvSpPr>
          <p:nvPr>
            <p:ph type="body" idx="1"/>
          </p:nvPr>
        </p:nvSpPr>
        <p:spPr/>
        <p:txBody>
          <a:bodyPr>
            <a:normAutofit/>
          </a:bodyPr>
          <a:lstStyle/>
          <a:p>
            <a:r>
              <a:rPr lang="de-DE" dirty="0"/>
              <a:t>Arbeitstag = 12 Std.</a:t>
            </a:r>
          </a:p>
          <a:p>
            <a:r>
              <a:rPr lang="de-DE" dirty="0"/>
              <a:t>10 € = Wert von 1 Std. Arbeit.</a:t>
            </a:r>
          </a:p>
          <a:p>
            <a:r>
              <a:rPr lang="de-DE" dirty="0"/>
              <a:t>Produktionszeit der Lebensmittel zur Reproduktion der Arbeitskraft = 5 Std. = 50 €.</a:t>
            </a:r>
          </a:p>
          <a:p>
            <a:r>
              <a:rPr lang="de-DE" dirty="0"/>
              <a:t>Produziert werden während der 12 Std. 120 Socken</a:t>
            </a:r>
            <a:br>
              <a:rPr lang="de-DE" dirty="0"/>
            </a:br>
            <a:r>
              <a:rPr lang="de-DE" dirty="0"/>
              <a:t>(Verdopplung der Arbeitsproduktivität bei gleichlangem Arbeitstag wg. Maschinerie).</a:t>
            </a:r>
          </a:p>
          <a:p>
            <a:r>
              <a:rPr lang="de-DE" dirty="0"/>
              <a:t>Für die doppelte Menge Socken wird die doppelte Menge Rohstoffe benötigt.</a:t>
            </a:r>
          </a:p>
          <a:p>
            <a:r>
              <a:rPr lang="de-DE" dirty="0"/>
              <a:t>Es sei angenommen, dass der Stundenbetrag für die Abnutzung der neuen Maschine leicht steige, d.h. 11,5 Std. bei 60 Socken und 23 Std. bei 120 Socken.</a:t>
            </a:r>
          </a:p>
        </p:txBody>
      </p:sp>
      <p:sp>
        <p:nvSpPr>
          <p:cNvPr id="2" name="Foliennummernplatzhalter 1">
            <a:extLst>
              <a:ext uri="{FF2B5EF4-FFF2-40B4-BE49-F238E27FC236}">
                <a16:creationId xmlns:a16="http://schemas.microsoft.com/office/drawing/2014/main" id="{D8B5B126-1DCE-4C41-8D62-AA797ABFD553}"/>
              </a:ext>
            </a:extLst>
          </p:cNvPr>
          <p:cNvSpPr>
            <a:spLocks noGrp="1"/>
          </p:cNvSpPr>
          <p:nvPr>
            <p:ph type="sldNum" sz="quarter" idx="12"/>
          </p:nvPr>
        </p:nvSpPr>
        <p:spPr/>
        <p:txBody>
          <a:bodyPr/>
          <a:lstStyle/>
          <a:p>
            <a:fld id="{6D22F896-40B5-4ADD-8801-0D06FADFA095}" type="slidenum">
              <a:rPr lang="en-US" smtClean="0"/>
              <a:t>46</a:t>
            </a:fld>
            <a:endParaRPr lang="en-US" dirty="0"/>
          </a:p>
        </p:txBody>
      </p:sp>
      <p:sp>
        <p:nvSpPr>
          <p:cNvPr id="3" name="Fußzeilenplatzhalter 2">
            <a:extLst>
              <a:ext uri="{FF2B5EF4-FFF2-40B4-BE49-F238E27FC236}">
                <a16:creationId xmlns:a16="http://schemas.microsoft.com/office/drawing/2014/main" id="{7890AF1D-80D4-4E91-B448-B4FBBCC73504}"/>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184449955"/>
      </p:ext>
    </p:extLst>
  </p:cSld>
  <p:clrMapOvr>
    <a:masterClrMapping/>
  </p:clrMapOvr>
  <p:transitio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e-DE" dirty="0"/>
              <a:t>Fall 1: Ausgangslage</a:t>
            </a:r>
          </a:p>
        </p:txBody>
      </p:sp>
      <p:sp>
        <p:nvSpPr>
          <p:cNvPr id="77827" name="Rectangle 3"/>
          <p:cNvSpPr>
            <a:spLocks noGrp="1" noChangeArrowheads="1"/>
          </p:cNvSpPr>
          <p:nvPr>
            <p:ph type="body" idx="1"/>
          </p:nvPr>
        </p:nvSpPr>
        <p:spPr/>
        <p:txBody>
          <a:bodyPr>
            <a:normAutofit fontScale="92500"/>
          </a:bodyPr>
          <a:lstStyle/>
          <a:p>
            <a:pPr>
              <a:buNone/>
              <a:tabLst>
                <a:tab pos="2781300" algn="l"/>
                <a:tab pos="3492500" algn="dec"/>
                <a:tab pos="4483100" algn="l"/>
                <a:tab pos="5384800" algn="dec"/>
              </a:tabLst>
            </a:pPr>
            <a:r>
              <a:rPr lang="de-DE" b="1" dirty="0"/>
              <a:t>Kosten der 60 Socken</a:t>
            </a:r>
          </a:p>
          <a:p>
            <a:pPr>
              <a:tabLst>
                <a:tab pos="2781300" algn="l"/>
                <a:tab pos="3492500" algn="dec"/>
                <a:tab pos="4483100" algn="l"/>
                <a:tab pos="5384800" algn="dec"/>
              </a:tabLst>
            </a:pPr>
            <a:r>
              <a:rPr lang="de-DE" dirty="0"/>
              <a:t>20 Pfund Baumwolle	=	5,00 Std.	=	50,00 €</a:t>
            </a:r>
          </a:p>
          <a:p>
            <a:pPr>
              <a:tabLst>
                <a:tab pos="2781300" algn="l"/>
                <a:tab pos="3492500" algn="dec"/>
                <a:tab pos="4483100" algn="l"/>
                <a:tab pos="5384800" algn="dec"/>
              </a:tabLst>
            </a:pPr>
            <a:r>
              <a:rPr lang="de-DE" dirty="0"/>
              <a:t>3,00 l Öl	=	3,00 Std.	=	30,00 €</a:t>
            </a:r>
          </a:p>
          <a:p>
            <a:pPr>
              <a:tabLst>
                <a:tab pos="2781300" algn="l"/>
                <a:tab pos="3492500" algn="dec"/>
                <a:tab pos="4483100" algn="l"/>
                <a:tab pos="5384800" algn="dec"/>
              </a:tabLst>
            </a:pPr>
            <a:r>
              <a:rPr lang="de-DE" dirty="0"/>
              <a:t>Maschinenabnutzung	=	10,00 Std. 	=	100,00 €</a:t>
            </a:r>
            <a:endParaRPr lang="de-DE" u="sng" dirty="0"/>
          </a:p>
          <a:p>
            <a:pPr>
              <a:tabLst>
                <a:tab pos="2781300" algn="l"/>
                <a:tab pos="3492500" algn="dec"/>
                <a:tab pos="4483100" algn="l"/>
                <a:tab pos="5384800" algn="dec"/>
              </a:tabLst>
            </a:pPr>
            <a:r>
              <a:rPr lang="de-DE" u="sng" dirty="0"/>
              <a:t>Arbeitskraft	=	5,00 Std. 	=	50,00 €</a:t>
            </a:r>
            <a:endParaRPr lang="de-DE" dirty="0"/>
          </a:p>
          <a:p>
            <a:pPr>
              <a:tabLst>
                <a:tab pos="2781300" algn="l"/>
                <a:tab pos="3492500" algn="dec"/>
                <a:tab pos="4483100" algn="l"/>
                <a:tab pos="5384800" algn="dec"/>
              </a:tabLst>
            </a:pPr>
            <a:r>
              <a:rPr lang="de-DE" dirty="0"/>
              <a:t>Gesamtkosten	=	23,00 Std. 	=	230,00 €</a:t>
            </a:r>
            <a:endParaRPr lang="de-DE" u="sng" dirty="0"/>
          </a:p>
          <a:p>
            <a:pPr>
              <a:buNone/>
              <a:tabLst>
                <a:tab pos="2781300" algn="l"/>
                <a:tab pos="3492500" algn="dec"/>
                <a:tab pos="4483100" algn="l"/>
                <a:tab pos="5384800" algn="dec"/>
              </a:tabLst>
            </a:pPr>
            <a:r>
              <a:rPr lang="de-DE" b="1" dirty="0"/>
              <a:t>Wert der 60 Socken</a:t>
            </a:r>
          </a:p>
          <a:p>
            <a:pPr>
              <a:tabLst>
                <a:tab pos="2781300" algn="l"/>
                <a:tab pos="3492500" algn="dec"/>
                <a:tab pos="4483100" algn="l"/>
                <a:tab pos="5384800" algn="dec"/>
              </a:tabLst>
            </a:pPr>
            <a:r>
              <a:rPr lang="de-DE" dirty="0"/>
              <a:t>Wertübertragung der PM	=	18,00 Std. 	=	180,00 €</a:t>
            </a:r>
          </a:p>
          <a:p>
            <a:pPr>
              <a:tabLst>
                <a:tab pos="2781300" algn="l"/>
                <a:tab pos="3492500" algn="dec"/>
                <a:tab pos="4483100" algn="l"/>
                <a:tab pos="5384800" algn="dec"/>
              </a:tabLst>
            </a:pPr>
            <a:r>
              <a:rPr lang="de-DE" u="sng" dirty="0"/>
              <a:t>Wertschöpfung	=	12,00 Std.	=	120,00 €</a:t>
            </a:r>
          </a:p>
          <a:p>
            <a:pPr>
              <a:tabLst>
                <a:tab pos="2781300" algn="l"/>
                <a:tab pos="3492500" algn="dec"/>
                <a:tab pos="4483100" algn="l"/>
                <a:tab pos="5384800" algn="dec"/>
              </a:tabLst>
            </a:pPr>
            <a:r>
              <a:rPr lang="de-DE" dirty="0"/>
              <a:t>Produktwert	=	30,00 Std.	=	300,00 €</a:t>
            </a:r>
          </a:p>
          <a:p>
            <a:pPr>
              <a:buNone/>
              <a:tabLst>
                <a:tab pos="2781300" algn="l"/>
                <a:tab pos="3492500" algn="dec"/>
                <a:tab pos="4483100" algn="l"/>
                <a:tab pos="5384800" algn="dec"/>
              </a:tabLst>
            </a:pPr>
            <a:r>
              <a:rPr lang="de-DE" b="1" dirty="0"/>
              <a:t>Gewinn</a:t>
            </a:r>
          </a:p>
          <a:p>
            <a:pPr>
              <a:tabLst>
                <a:tab pos="2781300" algn="l"/>
                <a:tab pos="3492500" algn="dec"/>
                <a:tab pos="4483100" algn="l"/>
                <a:tab pos="5384800" algn="dec"/>
              </a:tabLst>
            </a:pPr>
            <a:r>
              <a:rPr lang="de-DE" dirty="0"/>
              <a:t>Mehrwert (falls Verkauf)	=	7,00 Std.	=	70,00 €</a:t>
            </a:r>
          </a:p>
        </p:txBody>
      </p:sp>
      <p:sp>
        <p:nvSpPr>
          <p:cNvPr id="2" name="Foliennummernplatzhalter 1">
            <a:extLst>
              <a:ext uri="{FF2B5EF4-FFF2-40B4-BE49-F238E27FC236}">
                <a16:creationId xmlns:a16="http://schemas.microsoft.com/office/drawing/2014/main" id="{700E72DB-3CC9-4FB6-A501-EDC9C46EC1E4}"/>
              </a:ext>
            </a:extLst>
          </p:cNvPr>
          <p:cNvSpPr>
            <a:spLocks noGrp="1"/>
          </p:cNvSpPr>
          <p:nvPr>
            <p:ph type="sldNum" sz="quarter" idx="12"/>
          </p:nvPr>
        </p:nvSpPr>
        <p:spPr/>
        <p:txBody>
          <a:bodyPr/>
          <a:lstStyle/>
          <a:p>
            <a:fld id="{6D22F896-40B5-4ADD-8801-0D06FADFA095}" type="slidenum">
              <a:rPr lang="en-US" smtClean="0"/>
              <a:t>47</a:t>
            </a:fld>
            <a:endParaRPr lang="en-US" dirty="0"/>
          </a:p>
        </p:txBody>
      </p:sp>
      <p:sp>
        <p:nvSpPr>
          <p:cNvPr id="3" name="Fußzeilenplatzhalter 2">
            <a:extLst>
              <a:ext uri="{FF2B5EF4-FFF2-40B4-BE49-F238E27FC236}">
                <a16:creationId xmlns:a16="http://schemas.microsoft.com/office/drawing/2014/main" id="{5ACEF99F-EE1B-48D9-80F5-521E2DB04B9C}"/>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968552367"/>
      </p:ext>
    </p:extLst>
  </p:cSld>
  <p:clrMapOvr>
    <a:masterClrMapping/>
  </p:clrMapOvr>
  <p:transition spd="slow">
    <p:cov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r>
              <a:rPr lang="de-DE" dirty="0"/>
              <a:t>Fall 3: erhöhte </a:t>
            </a:r>
            <a:r>
              <a:rPr lang="de-DE" spc="-300" dirty="0"/>
              <a:t>Arbeitsproduktivität</a:t>
            </a:r>
            <a:r>
              <a:rPr lang="de-DE" dirty="0"/>
              <a:t> wg. Maschinen</a:t>
            </a:r>
          </a:p>
        </p:txBody>
      </p:sp>
      <p:sp>
        <p:nvSpPr>
          <p:cNvPr id="100355" name="Rectangle 3"/>
          <p:cNvSpPr>
            <a:spLocks noGrp="1" noChangeArrowheads="1"/>
          </p:cNvSpPr>
          <p:nvPr>
            <p:ph type="body" idx="1"/>
          </p:nvPr>
        </p:nvSpPr>
        <p:spPr/>
        <p:txBody>
          <a:bodyPr>
            <a:normAutofit fontScale="92500"/>
          </a:bodyPr>
          <a:lstStyle/>
          <a:p>
            <a:pPr>
              <a:buNone/>
              <a:tabLst>
                <a:tab pos="2781300" algn="l"/>
                <a:tab pos="3492500" algn="dec"/>
                <a:tab pos="4483100" algn="l"/>
                <a:tab pos="5384800" algn="dec"/>
              </a:tabLst>
            </a:pPr>
            <a:r>
              <a:rPr lang="de-DE" b="1" dirty="0"/>
              <a:t>Kosten der 60 Socken (halber Arbeitstag)</a:t>
            </a:r>
          </a:p>
          <a:p>
            <a:pPr>
              <a:tabLst>
                <a:tab pos="2781300" algn="l"/>
                <a:tab pos="3492500" algn="dec"/>
                <a:tab pos="4483100" algn="l"/>
                <a:tab pos="5384800" algn="dec"/>
              </a:tabLst>
            </a:pPr>
            <a:r>
              <a:rPr lang="de-DE" dirty="0"/>
              <a:t>20 Pfund Baumwolle	=	5,00 Std.	=	50,00 €</a:t>
            </a:r>
          </a:p>
          <a:p>
            <a:pPr>
              <a:tabLst>
                <a:tab pos="2781300" algn="l"/>
                <a:tab pos="3492500" algn="dec"/>
                <a:tab pos="4483100" algn="l"/>
                <a:tab pos="5384800" algn="dec"/>
              </a:tabLst>
            </a:pPr>
            <a:r>
              <a:rPr lang="de-DE" dirty="0"/>
              <a:t>3,00 l Öl	=	3,00 Std.	=	30,00 €</a:t>
            </a:r>
          </a:p>
          <a:p>
            <a:pPr>
              <a:tabLst>
                <a:tab pos="2781300" algn="l"/>
                <a:tab pos="3492500" algn="dec"/>
                <a:tab pos="4483100" algn="l"/>
                <a:tab pos="5384800" algn="dec"/>
              </a:tabLst>
            </a:pPr>
            <a:r>
              <a:rPr lang="de-DE" dirty="0"/>
              <a:t>Maschinenabnutzung	=	11,50 Std. 	=	115,00 €</a:t>
            </a:r>
            <a:endParaRPr lang="de-DE" u="sng" dirty="0"/>
          </a:p>
          <a:p>
            <a:pPr>
              <a:tabLst>
                <a:tab pos="2781300" algn="l"/>
                <a:tab pos="3492500" algn="dec"/>
                <a:tab pos="4483100" algn="l"/>
                <a:tab pos="5384800" algn="dec"/>
              </a:tabLst>
            </a:pPr>
            <a:r>
              <a:rPr lang="de-DE" u="sng" dirty="0"/>
              <a:t>Arbeitskraft	=	2,50 Std. 	=	25,00 €</a:t>
            </a:r>
            <a:endParaRPr lang="de-DE" dirty="0"/>
          </a:p>
          <a:p>
            <a:pPr>
              <a:tabLst>
                <a:tab pos="2781300" algn="l"/>
                <a:tab pos="3492500" algn="dec"/>
                <a:tab pos="4483100" algn="l"/>
                <a:tab pos="5384800" algn="dec"/>
              </a:tabLst>
            </a:pPr>
            <a:r>
              <a:rPr lang="de-DE" dirty="0"/>
              <a:t>Gesamtkosten	=	22,00 Std. 	=	220,00 €</a:t>
            </a:r>
            <a:endParaRPr lang="de-DE" u="sng" dirty="0"/>
          </a:p>
          <a:p>
            <a:pPr>
              <a:buNone/>
              <a:tabLst>
                <a:tab pos="2781300" algn="l"/>
                <a:tab pos="3492500" algn="dec"/>
                <a:tab pos="4483100" algn="l"/>
                <a:tab pos="5384800" algn="dec"/>
              </a:tabLst>
            </a:pPr>
            <a:r>
              <a:rPr lang="de-DE" b="1" dirty="0"/>
              <a:t>Wert der 60 Socken</a:t>
            </a:r>
          </a:p>
          <a:p>
            <a:pPr>
              <a:tabLst>
                <a:tab pos="2781300" algn="l"/>
                <a:tab pos="3492500" algn="dec"/>
                <a:tab pos="4483100" algn="l"/>
                <a:tab pos="5384800" algn="dec"/>
              </a:tabLst>
            </a:pPr>
            <a:r>
              <a:rPr lang="de-DE" dirty="0"/>
              <a:t>Wertübertragung der PM	=	19,50 Std. 	=	195,00 €</a:t>
            </a:r>
          </a:p>
          <a:p>
            <a:pPr>
              <a:tabLst>
                <a:tab pos="2781300" algn="l"/>
                <a:tab pos="3492500" algn="dec"/>
                <a:tab pos="4483100" algn="l"/>
                <a:tab pos="5384800" algn="dec"/>
              </a:tabLst>
            </a:pPr>
            <a:r>
              <a:rPr lang="de-DE" u="sng" dirty="0"/>
              <a:t>Wertschöpfung	=	6,00 Std.	=	60,00 €</a:t>
            </a:r>
          </a:p>
          <a:p>
            <a:pPr>
              <a:tabLst>
                <a:tab pos="2781300" algn="l"/>
                <a:tab pos="3492500" algn="dec"/>
                <a:tab pos="4483100" algn="l"/>
                <a:tab pos="5384800" algn="dec"/>
              </a:tabLst>
            </a:pPr>
            <a:r>
              <a:rPr lang="de-DE" dirty="0"/>
              <a:t>Produktwert	=	25,50 Std.	=	255,00 €</a:t>
            </a:r>
          </a:p>
          <a:p>
            <a:pPr>
              <a:buNone/>
              <a:tabLst>
                <a:tab pos="2781300" algn="l"/>
                <a:tab pos="3492500" algn="dec"/>
                <a:tab pos="4483100" algn="l"/>
                <a:tab pos="5384800" algn="dec"/>
              </a:tabLst>
            </a:pPr>
            <a:r>
              <a:rPr lang="de-DE" b="1" dirty="0"/>
              <a:t>Gewinn</a:t>
            </a:r>
          </a:p>
          <a:p>
            <a:pPr>
              <a:tabLst>
                <a:tab pos="2781300" algn="l"/>
                <a:tab pos="3492500" algn="dec"/>
                <a:tab pos="4483100" algn="l"/>
                <a:tab pos="5384800" algn="dec"/>
              </a:tabLst>
            </a:pPr>
            <a:r>
              <a:rPr lang="de-DE" dirty="0"/>
              <a:t>Geduld: kommt später …</a:t>
            </a:r>
          </a:p>
        </p:txBody>
      </p:sp>
      <p:sp>
        <p:nvSpPr>
          <p:cNvPr id="2" name="Foliennummernplatzhalter 1">
            <a:extLst>
              <a:ext uri="{FF2B5EF4-FFF2-40B4-BE49-F238E27FC236}">
                <a16:creationId xmlns:a16="http://schemas.microsoft.com/office/drawing/2014/main" id="{88758817-5E98-4D4E-BA45-C5F663CF7B4B}"/>
              </a:ext>
            </a:extLst>
          </p:cNvPr>
          <p:cNvSpPr>
            <a:spLocks noGrp="1"/>
          </p:cNvSpPr>
          <p:nvPr>
            <p:ph type="sldNum" sz="quarter" idx="12"/>
          </p:nvPr>
        </p:nvSpPr>
        <p:spPr/>
        <p:txBody>
          <a:bodyPr/>
          <a:lstStyle/>
          <a:p>
            <a:fld id="{6D22F896-40B5-4ADD-8801-0D06FADFA095}" type="slidenum">
              <a:rPr lang="en-US" smtClean="0"/>
              <a:t>48</a:t>
            </a:fld>
            <a:endParaRPr lang="en-US" dirty="0"/>
          </a:p>
        </p:txBody>
      </p:sp>
      <p:sp>
        <p:nvSpPr>
          <p:cNvPr id="3" name="Fußzeilenplatzhalter 2">
            <a:extLst>
              <a:ext uri="{FF2B5EF4-FFF2-40B4-BE49-F238E27FC236}">
                <a16:creationId xmlns:a16="http://schemas.microsoft.com/office/drawing/2014/main" id="{CA300CEA-F976-4BC3-9454-2F385BA7A5BE}"/>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702411259"/>
      </p:ext>
    </p:extLst>
  </p:cSld>
  <p:clrMapOvr>
    <a:masterClrMapping/>
  </p:clrMapOvr>
  <p:transitio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r>
              <a:rPr lang="de-DE" dirty="0"/>
              <a:t>Fall 3: erhöhte </a:t>
            </a:r>
            <a:r>
              <a:rPr lang="de-DE" spc="-300" dirty="0"/>
              <a:t>Arbeitsproduktivität</a:t>
            </a:r>
            <a:r>
              <a:rPr lang="de-DE" dirty="0"/>
              <a:t> wg. Maschinen</a:t>
            </a:r>
          </a:p>
        </p:txBody>
      </p:sp>
      <p:sp>
        <p:nvSpPr>
          <p:cNvPr id="100355" name="Rectangle 3"/>
          <p:cNvSpPr>
            <a:spLocks noGrp="1" noChangeArrowheads="1"/>
          </p:cNvSpPr>
          <p:nvPr>
            <p:ph type="body" idx="1"/>
          </p:nvPr>
        </p:nvSpPr>
        <p:spPr/>
        <p:txBody>
          <a:bodyPr>
            <a:normAutofit fontScale="92500"/>
          </a:bodyPr>
          <a:lstStyle/>
          <a:p>
            <a:pPr>
              <a:buNone/>
              <a:tabLst>
                <a:tab pos="2781300" algn="l"/>
                <a:tab pos="3492500" algn="dec"/>
                <a:tab pos="4483100" algn="l"/>
                <a:tab pos="5384800" algn="dec"/>
              </a:tabLst>
            </a:pPr>
            <a:r>
              <a:rPr lang="de-DE" b="1" dirty="0"/>
              <a:t>Kosten der 120 Socken (ganzer Arbeitstag)</a:t>
            </a:r>
          </a:p>
          <a:p>
            <a:pPr>
              <a:tabLst>
                <a:tab pos="2781300" algn="l"/>
                <a:tab pos="3492500" algn="dec"/>
                <a:tab pos="4483100" algn="l"/>
                <a:tab pos="5384800" algn="dec"/>
              </a:tabLst>
            </a:pPr>
            <a:r>
              <a:rPr lang="de-DE" dirty="0"/>
              <a:t>40 Pfund Baumwolle	=	10,00 Std.	=	100,00 €</a:t>
            </a:r>
          </a:p>
          <a:p>
            <a:pPr>
              <a:tabLst>
                <a:tab pos="2781300" algn="l"/>
                <a:tab pos="3492500" algn="dec"/>
                <a:tab pos="4483100" algn="l"/>
                <a:tab pos="5384800" algn="dec"/>
              </a:tabLst>
            </a:pPr>
            <a:r>
              <a:rPr lang="de-DE" dirty="0"/>
              <a:t>6,00 l Öl	=	6,00 Std.	=	60,00 €</a:t>
            </a:r>
          </a:p>
          <a:p>
            <a:pPr>
              <a:tabLst>
                <a:tab pos="2781300" algn="l"/>
                <a:tab pos="3492500" algn="dec"/>
                <a:tab pos="4483100" algn="l"/>
                <a:tab pos="5384800" algn="dec"/>
              </a:tabLst>
            </a:pPr>
            <a:r>
              <a:rPr lang="de-DE" dirty="0"/>
              <a:t>Maschinenabnutzung	=	23,00 Std. 	=	230,00 €</a:t>
            </a:r>
            <a:endParaRPr lang="de-DE" u="sng" dirty="0"/>
          </a:p>
          <a:p>
            <a:pPr>
              <a:tabLst>
                <a:tab pos="2781300" algn="l"/>
                <a:tab pos="3492500" algn="dec"/>
                <a:tab pos="4483100" algn="l"/>
                <a:tab pos="5384800" algn="dec"/>
              </a:tabLst>
            </a:pPr>
            <a:r>
              <a:rPr lang="de-DE" u="sng" dirty="0"/>
              <a:t>Arbeitskraft	=	5,00 Std. 	=	50,00 €</a:t>
            </a:r>
            <a:endParaRPr lang="de-DE" dirty="0"/>
          </a:p>
          <a:p>
            <a:pPr>
              <a:tabLst>
                <a:tab pos="2781300" algn="l"/>
                <a:tab pos="3492500" algn="dec"/>
                <a:tab pos="4483100" algn="l"/>
                <a:tab pos="5384800" algn="dec"/>
              </a:tabLst>
            </a:pPr>
            <a:r>
              <a:rPr lang="de-DE" dirty="0"/>
              <a:t>Gesamtkosten	=	44,00 Std. 	=	440,00 €</a:t>
            </a:r>
            <a:endParaRPr lang="de-DE" u="sng" dirty="0"/>
          </a:p>
          <a:p>
            <a:pPr>
              <a:buNone/>
              <a:tabLst>
                <a:tab pos="2781300" algn="l"/>
                <a:tab pos="3492500" algn="dec"/>
                <a:tab pos="4483100" algn="l"/>
                <a:tab pos="5384800" algn="dec"/>
              </a:tabLst>
            </a:pPr>
            <a:r>
              <a:rPr lang="de-DE" b="1" dirty="0"/>
              <a:t>Wert der 120 Socken</a:t>
            </a:r>
          </a:p>
          <a:p>
            <a:pPr>
              <a:tabLst>
                <a:tab pos="2781300" algn="l"/>
                <a:tab pos="3492500" algn="dec"/>
                <a:tab pos="4483100" algn="l"/>
                <a:tab pos="5384800" algn="dec"/>
              </a:tabLst>
            </a:pPr>
            <a:r>
              <a:rPr lang="de-DE" dirty="0"/>
              <a:t>Wertübertragung der PM	=	39,00 Std. 	=	390,00 €</a:t>
            </a:r>
          </a:p>
          <a:p>
            <a:pPr>
              <a:tabLst>
                <a:tab pos="2781300" algn="l"/>
                <a:tab pos="3492500" algn="dec"/>
                <a:tab pos="4483100" algn="l"/>
                <a:tab pos="5384800" algn="dec"/>
              </a:tabLst>
            </a:pPr>
            <a:r>
              <a:rPr lang="de-DE" u="sng" dirty="0"/>
              <a:t>Wertschöpfung	=	12,00 Std.	=	120,00 €</a:t>
            </a:r>
          </a:p>
          <a:p>
            <a:pPr>
              <a:tabLst>
                <a:tab pos="2781300" algn="l"/>
                <a:tab pos="3492500" algn="dec"/>
                <a:tab pos="4483100" algn="l"/>
                <a:tab pos="5384800" algn="dec"/>
              </a:tabLst>
            </a:pPr>
            <a:r>
              <a:rPr lang="de-DE" dirty="0"/>
              <a:t>Produktwert	=	51,00 Std.	=	510,00 €</a:t>
            </a:r>
          </a:p>
          <a:p>
            <a:pPr>
              <a:buNone/>
              <a:tabLst>
                <a:tab pos="2781300" algn="l"/>
                <a:tab pos="3492500" algn="dec"/>
                <a:tab pos="4483100" algn="l"/>
                <a:tab pos="5384800" algn="dec"/>
              </a:tabLst>
            </a:pPr>
            <a:r>
              <a:rPr lang="de-DE" b="1" dirty="0"/>
              <a:t>Gewinn</a:t>
            </a:r>
          </a:p>
          <a:p>
            <a:pPr>
              <a:tabLst>
                <a:tab pos="2781300" algn="l"/>
                <a:tab pos="3492500" algn="dec"/>
                <a:tab pos="4483100" algn="l"/>
                <a:tab pos="5384800" algn="dec"/>
              </a:tabLst>
            </a:pPr>
            <a:r>
              <a:rPr lang="de-DE" dirty="0"/>
              <a:t>Geduld: kommt später …</a:t>
            </a:r>
          </a:p>
        </p:txBody>
      </p:sp>
      <p:sp>
        <p:nvSpPr>
          <p:cNvPr id="2" name="Foliennummernplatzhalter 1">
            <a:extLst>
              <a:ext uri="{FF2B5EF4-FFF2-40B4-BE49-F238E27FC236}">
                <a16:creationId xmlns:a16="http://schemas.microsoft.com/office/drawing/2014/main" id="{88758817-5E98-4D4E-BA45-C5F663CF7B4B}"/>
              </a:ext>
            </a:extLst>
          </p:cNvPr>
          <p:cNvSpPr>
            <a:spLocks noGrp="1"/>
          </p:cNvSpPr>
          <p:nvPr>
            <p:ph type="sldNum" sz="quarter" idx="12"/>
          </p:nvPr>
        </p:nvSpPr>
        <p:spPr/>
        <p:txBody>
          <a:bodyPr/>
          <a:lstStyle/>
          <a:p>
            <a:fld id="{6D22F896-40B5-4ADD-8801-0D06FADFA095}" type="slidenum">
              <a:rPr lang="en-US" smtClean="0"/>
              <a:t>49</a:t>
            </a:fld>
            <a:endParaRPr lang="en-US" dirty="0"/>
          </a:p>
        </p:txBody>
      </p:sp>
      <p:sp>
        <p:nvSpPr>
          <p:cNvPr id="3" name="Fußzeilenplatzhalter 2">
            <a:extLst>
              <a:ext uri="{FF2B5EF4-FFF2-40B4-BE49-F238E27FC236}">
                <a16:creationId xmlns:a16="http://schemas.microsoft.com/office/drawing/2014/main" id="{CA300CEA-F976-4BC3-9454-2F385BA7A5BE}"/>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67408794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F32E58-5670-47D1-B58B-159AA925BBF2}"/>
              </a:ext>
            </a:extLst>
          </p:cNvPr>
          <p:cNvSpPr>
            <a:spLocks noGrp="1"/>
          </p:cNvSpPr>
          <p:nvPr>
            <p:ph type="title"/>
          </p:nvPr>
        </p:nvSpPr>
        <p:spPr/>
        <p:txBody>
          <a:bodyPr/>
          <a:lstStyle/>
          <a:p>
            <a:r>
              <a:rPr lang="de-DE" dirty="0"/>
              <a:t>Ökonomische Lektüre als Zugang</a:t>
            </a:r>
          </a:p>
        </p:txBody>
      </p:sp>
      <p:sp>
        <p:nvSpPr>
          <p:cNvPr id="3" name="Inhaltsplatzhalter 2">
            <a:extLst>
              <a:ext uri="{FF2B5EF4-FFF2-40B4-BE49-F238E27FC236}">
                <a16:creationId xmlns:a16="http://schemas.microsoft.com/office/drawing/2014/main" id="{B8DB796C-37E7-41A2-B329-135AF9F0E577}"/>
              </a:ext>
            </a:extLst>
          </p:cNvPr>
          <p:cNvSpPr>
            <a:spLocks noGrp="1"/>
          </p:cNvSpPr>
          <p:nvPr>
            <p:ph idx="1"/>
          </p:nvPr>
        </p:nvSpPr>
        <p:spPr/>
        <p:txBody>
          <a:bodyPr/>
          <a:lstStyle/>
          <a:p>
            <a:pPr marL="0" indent="0">
              <a:buNone/>
            </a:pPr>
            <a:r>
              <a:rPr lang="de-DE" dirty="0"/>
              <a:t>Marx in einem Brief an Kugelmann:</a:t>
            </a:r>
          </a:p>
          <a:p>
            <a:r>
              <a:rPr lang="de-DE" i="1" dirty="0"/>
              <a:t>»Wollen Sie Ihrer Frau Gemahlin als zunächst lesbar die Abschnitte über den ›Arbeitstag‹, ›Kooperation, Teilung der Arbeit und Maschinerie‹, endlich über die ›ursprüngliche Akkumulation‹ bezeichnen. Über unverständliche Terminologie müssen Sie den Aufschluss geben. Bei sonstigen Bedenklichkeiten stehe ich zur Verfügung.« (MEW 31: 575/76)</a:t>
            </a:r>
          </a:p>
          <a:p>
            <a:pPr marL="0" indent="0">
              <a:buNone/>
            </a:pPr>
            <a:r>
              <a:rPr lang="de-DE" dirty="0"/>
              <a:t>Zudem:</a:t>
            </a:r>
          </a:p>
          <a:p>
            <a:r>
              <a:rPr lang="de-DE" i="1" dirty="0"/>
              <a:t>»Mit Ausnahme des Abschnitts über die Werthform wird man daher dies Buch nicht wegen Schwerverständlichkeit anklagen können.« (Vorwort zur ersten Auflage von KI)</a:t>
            </a:r>
          </a:p>
        </p:txBody>
      </p:sp>
      <p:sp>
        <p:nvSpPr>
          <p:cNvPr id="4" name="Foliennummernplatzhalter 3">
            <a:extLst>
              <a:ext uri="{FF2B5EF4-FFF2-40B4-BE49-F238E27FC236}">
                <a16:creationId xmlns:a16="http://schemas.microsoft.com/office/drawing/2014/main" id="{0453DA38-A143-4BEF-A1A4-60B90136D3B9}"/>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5" name="Fußzeilenplatzhalter 4">
            <a:extLst>
              <a:ext uri="{FF2B5EF4-FFF2-40B4-BE49-F238E27FC236}">
                <a16:creationId xmlns:a16="http://schemas.microsoft.com/office/drawing/2014/main" id="{3F306D51-AAF9-459E-A939-1C087BC0ADF0}"/>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594808215"/>
      </p:ext>
    </p:extLst>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fontScale="90000"/>
          </a:bodyPr>
          <a:lstStyle/>
          <a:p>
            <a:r>
              <a:rPr lang="de-DE" dirty="0"/>
              <a:t>Fall 3: erhöhte </a:t>
            </a:r>
            <a:r>
              <a:rPr lang="de-DE" spc="-300" dirty="0"/>
              <a:t>Arbeitsproduktivität</a:t>
            </a:r>
            <a:r>
              <a:rPr lang="de-DE" dirty="0"/>
              <a:t> wg. Maschinen</a:t>
            </a:r>
          </a:p>
        </p:txBody>
      </p:sp>
      <p:sp>
        <p:nvSpPr>
          <p:cNvPr id="102403" name="Rectangle 3"/>
          <p:cNvSpPr>
            <a:spLocks noGrp="1" noChangeArrowheads="1"/>
          </p:cNvSpPr>
          <p:nvPr>
            <p:ph type="body" idx="1"/>
          </p:nvPr>
        </p:nvSpPr>
        <p:spPr/>
        <p:txBody>
          <a:bodyPr>
            <a:normAutofit fontScale="92500" lnSpcReduction="10000"/>
          </a:bodyPr>
          <a:lstStyle/>
          <a:p>
            <a:pPr>
              <a:tabLst>
                <a:tab pos="1887538" algn="l"/>
                <a:tab pos="2336800" algn="l"/>
                <a:tab pos="5195888" algn="l"/>
                <a:tab pos="5834063" algn="dec"/>
              </a:tabLst>
            </a:pPr>
            <a:r>
              <a:rPr lang="de-DE" dirty="0"/>
              <a:t>120 Socken = 510 € </a:t>
            </a:r>
            <a:r>
              <a:rPr lang="de-DE" dirty="0">
                <a:sym typeface="Symbol" pitchFamily="18" charset="2"/>
              </a:rPr>
              <a:t></a:t>
            </a:r>
            <a:r>
              <a:rPr lang="de-DE" dirty="0"/>
              <a:t> 1 Socke = 4,25 €.</a:t>
            </a:r>
          </a:p>
          <a:p>
            <a:pPr>
              <a:tabLst>
                <a:tab pos="1887538" algn="l"/>
                <a:tab pos="2336800" algn="l"/>
                <a:tab pos="5195888" algn="l"/>
                <a:tab pos="5834063" algn="dec"/>
              </a:tabLst>
            </a:pPr>
            <a:r>
              <a:rPr lang="de-DE" dirty="0"/>
              <a:t>Im gesellschaftlichen Durchschnitt lassen sich in aber 12 Stunden noch immer nur 60 Socken produzieren. Weiterhin gilt der gesellschaftliche Wert: 1 Socke = 5 €.</a:t>
            </a:r>
          </a:p>
          <a:p>
            <a:pPr>
              <a:tabLst>
                <a:tab pos="1887538" algn="l"/>
                <a:tab pos="2336800" algn="l"/>
                <a:tab pos="5195888" algn="l"/>
                <a:tab pos="5834063" algn="dec"/>
              </a:tabLst>
            </a:pPr>
            <a:r>
              <a:rPr lang="de-DE" dirty="0"/>
              <a:t>Der Kapitalist könnte also einen Extramehrwert von 0,75 € realisieren, indem er den individuellen Wert von 4,25 € zum gesellschaftlichen Wert von 5,00 € verkauft.</a:t>
            </a:r>
          </a:p>
          <a:p>
            <a:pPr>
              <a:tabLst>
                <a:tab pos="1887538" algn="l"/>
                <a:tab pos="2336800" algn="l"/>
                <a:tab pos="5195888" algn="l"/>
                <a:tab pos="5834063" algn="dec"/>
              </a:tabLst>
            </a:pPr>
            <a:r>
              <a:rPr lang="de-DE" dirty="0"/>
              <a:t>Sein Problem besteht aber darin, dass er die doppelte Menge Socken auch absetzen muss. Er muss also billiger als bisher anbieten.</a:t>
            </a:r>
          </a:p>
          <a:p>
            <a:pPr>
              <a:tabLst>
                <a:tab pos="1887538" algn="l"/>
                <a:tab pos="2336800" algn="l"/>
                <a:tab pos="5195888" algn="l"/>
                <a:tab pos="5834063" algn="dec"/>
              </a:tabLst>
            </a:pPr>
            <a:r>
              <a:rPr lang="de-DE" dirty="0"/>
              <a:t>Er setzt den Preis zwischen dem gesellschaftlichen und dem individuellen Wert an, sage bei 4,45 €, um alle Socken absetzen zu können.</a:t>
            </a:r>
          </a:p>
          <a:p>
            <a:pPr>
              <a:tabLst>
                <a:tab pos="1887538" algn="l"/>
                <a:tab pos="2336800" algn="l"/>
                <a:tab pos="5195888" algn="l"/>
                <a:tab pos="5834063" algn="dec"/>
              </a:tabLst>
            </a:pPr>
            <a:r>
              <a:rPr lang="de-DE" dirty="0"/>
              <a:t>Dann hat er noch immer einen Extramehrwert von 0,20 € je Socke realisiert, also von 24 € insgesamt.</a:t>
            </a:r>
          </a:p>
        </p:txBody>
      </p:sp>
      <p:sp>
        <p:nvSpPr>
          <p:cNvPr id="2" name="Foliennummernplatzhalter 1">
            <a:extLst>
              <a:ext uri="{FF2B5EF4-FFF2-40B4-BE49-F238E27FC236}">
                <a16:creationId xmlns:a16="http://schemas.microsoft.com/office/drawing/2014/main" id="{4417F705-1C52-4FC5-A075-4E4C6DE0276A}"/>
              </a:ext>
            </a:extLst>
          </p:cNvPr>
          <p:cNvSpPr>
            <a:spLocks noGrp="1"/>
          </p:cNvSpPr>
          <p:nvPr>
            <p:ph type="sldNum" sz="quarter" idx="12"/>
          </p:nvPr>
        </p:nvSpPr>
        <p:spPr/>
        <p:txBody>
          <a:bodyPr/>
          <a:lstStyle/>
          <a:p>
            <a:fld id="{6D22F896-40B5-4ADD-8801-0D06FADFA095}" type="slidenum">
              <a:rPr lang="en-US" smtClean="0"/>
              <a:t>50</a:t>
            </a:fld>
            <a:endParaRPr lang="en-US" dirty="0"/>
          </a:p>
        </p:txBody>
      </p:sp>
      <p:sp>
        <p:nvSpPr>
          <p:cNvPr id="3" name="Fußzeilenplatzhalter 2">
            <a:extLst>
              <a:ext uri="{FF2B5EF4-FFF2-40B4-BE49-F238E27FC236}">
                <a16:creationId xmlns:a16="http://schemas.microsoft.com/office/drawing/2014/main" id="{86DED276-2D7B-4C4E-8071-71D6A8C86F79}"/>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20240071"/>
      </p:ext>
    </p:extLst>
  </p:cSld>
  <p:clrMapOvr>
    <a:masterClrMapping/>
  </p:clrMapOvr>
  <p:transition spd="slow">
    <p:cov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r>
              <a:rPr lang="de-DE" dirty="0"/>
              <a:t>Fall 3: erhöhte </a:t>
            </a:r>
            <a:r>
              <a:rPr lang="de-DE" spc="-300" dirty="0"/>
              <a:t>Arbeitsproduktivität</a:t>
            </a:r>
            <a:r>
              <a:rPr lang="de-DE" dirty="0"/>
              <a:t> wg. Maschinen</a:t>
            </a:r>
          </a:p>
        </p:txBody>
      </p:sp>
      <p:sp>
        <p:nvSpPr>
          <p:cNvPr id="147459" name="Rectangle 3"/>
          <p:cNvSpPr>
            <a:spLocks noGrp="1" noChangeArrowheads="1"/>
          </p:cNvSpPr>
          <p:nvPr>
            <p:ph type="body" idx="1"/>
          </p:nvPr>
        </p:nvSpPr>
        <p:spPr/>
        <p:txBody>
          <a:bodyPr>
            <a:normAutofit fontScale="85000" lnSpcReduction="20000"/>
          </a:bodyPr>
          <a:lstStyle/>
          <a:p>
            <a:pPr>
              <a:buNone/>
              <a:tabLst>
                <a:tab pos="2959100" algn="l"/>
                <a:tab pos="3594100" algn="dec"/>
                <a:tab pos="4660900" algn="l"/>
                <a:tab pos="5473700" algn="dec"/>
              </a:tabLst>
            </a:pPr>
            <a:r>
              <a:rPr lang="de-DE" b="1" dirty="0"/>
              <a:t>Kosten der 120 Socken</a:t>
            </a:r>
          </a:p>
          <a:p>
            <a:pPr>
              <a:tabLst>
                <a:tab pos="2959100" algn="l"/>
                <a:tab pos="3594100" algn="dec"/>
                <a:tab pos="4660900" algn="l"/>
                <a:tab pos="5473700" algn="dec"/>
              </a:tabLst>
            </a:pPr>
            <a:r>
              <a:rPr lang="de-DE" dirty="0"/>
              <a:t>40 Pfund Baumwolle	=	10,00 Std.	=	100,00 €</a:t>
            </a:r>
          </a:p>
          <a:p>
            <a:pPr>
              <a:tabLst>
                <a:tab pos="2959100" algn="l"/>
                <a:tab pos="3594100" algn="dec"/>
                <a:tab pos="4660900" algn="l"/>
                <a:tab pos="5473700" algn="dec"/>
              </a:tabLst>
            </a:pPr>
            <a:r>
              <a:rPr lang="de-DE" dirty="0"/>
              <a:t>6,00 l Öl	=	6,00 Std.	=	60,00 €</a:t>
            </a:r>
          </a:p>
          <a:p>
            <a:pPr>
              <a:tabLst>
                <a:tab pos="2959100" algn="l"/>
                <a:tab pos="3594100" algn="dec"/>
                <a:tab pos="4660900" algn="l"/>
                <a:tab pos="5473700" algn="dec"/>
              </a:tabLst>
            </a:pPr>
            <a:r>
              <a:rPr lang="de-DE" dirty="0"/>
              <a:t>Maschinenabnutzung	=	23,00 Std. 	=	230,00 €</a:t>
            </a:r>
            <a:endParaRPr lang="de-DE" u="sng" dirty="0"/>
          </a:p>
          <a:p>
            <a:pPr>
              <a:tabLst>
                <a:tab pos="2959100" algn="l"/>
                <a:tab pos="3594100" algn="dec"/>
                <a:tab pos="4660900" algn="l"/>
                <a:tab pos="5473700" algn="dec"/>
              </a:tabLst>
            </a:pPr>
            <a:r>
              <a:rPr lang="de-DE" u="sng" dirty="0"/>
              <a:t>Arbeitskraft	=	5,00 Std. 	=	50,00 €</a:t>
            </a:r>
            <a:endParaRPr lang="de-DE" dirty="0"/>
          </a:p>
          <a:p>
            <a:pPr>
              <a:tabLst>
                <a:tab pos="2959100" algn="l"/>
                <a:tab pos="3594100" algn="dec"/>
                <a:tab pos="4660900" algn="l"/>
                <a:tab pos="5473700" algn="dec"/>
              </a:tabLst>
            </a:pPr>
            <a:r>
              <a:rPr lang="de-DE" dirty="0"/>
              <a:t>Gesamtkosten	=	44,00 Std. 	=	440,00 €</a:t>
            </a:r>
            <a:endParaRPr lang="de-DE" u="sng" dirty="0"/>
          </a:p>
          <a:p>
            <a:pPr>
              <a:buNone/>
              <a:tabLst>
                <a:tab pos="2959100" algn="l"/>
                <a:tab pos="3594100" algn="dec"/>
                <a:tab pos="4660900" algn="l"/>
                <a:tab pos="5473700" algn="dec"/>
              </a:tabLst>
            </a:pPr>
            <a:r>
              <a:rPr lang="de-DE" b="1" dirty="0"/>
              <a:t>Gewinn</a:t>
            </a:r>
          </a:p>
          <a:p>
            <a:pPr>
              <a:tabLst>
                <a:tab pos="2959100" algn="l"/>
                <a:tab pos="3594100" algn="dec"/>
                <a:tab pos="4660900" algn="l"/>
                <a:tab pos="5473700" algn="dec"/>
              </a:tabLst>
            </a:pPr>
            <a:r>
              <a:rPr lang="de-DE" dirty="0" err="1"/>
              <a:t>Ind</a:t>
            </a:r>
            <a:r>
              <a:rPr lang="de-DE" dirty="0"/>
              <a:t>. Produktwert (120 * 4,45)	=	51,00 Std.	=	534,00 €</a:t>
            </a:r>
          </a:p>
          <a:p>
            <a:pPr>
              <a:tabLst>
                <a:tab pos="2959100" algn="l"/>
                <a:tab pos="3594100" algn="dec"/>
                <a:tab pos="4660900" algn="l"/>
                <a:tab pos="5473700" algn="dec"/>
              </a:tabLst>
            </a:pPr>
            <a:r>
              <a:rPr lang="de-DE" u="sng" dirty="0"/>
              <a:t>Gesamtkosten	=	44,00 Std. 	=	440,00 €</a:t>
            </a:r>
          </a:p>
          <a:p>
            <a:pPr>
              <a:tabLst>
                <a:tab pos="2959100" algn="l"/>
                <a:tab pos="3594100" algn="dec"/>
                <a:tab pos="4660900" algn="l"/>
                <a:tab pos="5473700" algn="dec"/>
              </a:tabLst>
            </a:pPr>
            <a:r>
              <a:rPr lang="de-DE" dirty="0"/>
              <a:t>Gewinn	=	7,00 Std.	=	94,00 €</a:t>
            </a:r>
            <a:endParaRPr lang="de-DE" u="sng" dirty="0"/>
          </a:p>
          <a:p>
            <a:pPr>
              <a:buNone/>
              <a:tabLst>
                <a:tab pos="2959100" algn="l"/>
                <a:tab pos="3594100" algn="dec"/>
                <a:tab pos="4660900" algn="l"/>
                <a:tab pos="5473700" algn="dec"/>
              </a:tabLst>
            </a:pPr>
            <a:r>
              <a:rPr lang="de-DE" b="1" dirty="0"/>
              <a:t>Gewinnaufteilung</a:t>
            </a:r>
          </a:p>
          <a:p>
            <a:pPr>
              <a:tabLst>
                <a:tab pos="2959100" algn="l"/>
                <a:tab pos="3594100" algn="dec"/>
                <a:tab pos="4660900" algn="l"/>
                <a:tab pos="5473700" algn="dec"/>
              </a:tabLst>
            </a:pPr>
            <a:r>
              <a:rPr lang="de-DE" dirty="0"/>
              <a:t>Mehrwert (12 Std. – 5 Std.)	=	7,00 Std.	=	70,00 €</a:t>
            </a:r>
          </a:p>
          <a:p>
            <a:pPr>
              <a:tabLst>
                <a:tab pos="2959100" algn="l"/>
                <a:tab pos="3594100" algn="dec"/>
                <a:tab pos="4660900" algn="l"/>
                <a:tab pos="5473700" algn="dec"/>
              </a:tabLst>
            </a:pPr>
            <a:r>
              <a:rPr lang="de-DE" u="sng" dirty="0"/>
              <a:t>Extramehrwert (120 * 0,20)	=		=	24,00 €</a:t>
            </a:r>
          </a:p>
          <a:p>
            <a:pPr>
              <a:tabLst>
                <a:tab pos="2959100" algn="l"/>
                <a:tab pos="3594100" algn="dec"/>
                <a:tab pos="4660900" algn="l"/>
                <a:tab pos="5473700" algn="dec"/>
              </a:tabLst>
            </a:pPr>
            <a:r>
              <a:rPr lang="de-DE" dirty="0"/>
              <a:t>Gewinn	=		=	94,00 €</a:t>
            </a:r>
            <a:endParaRPr lang="de-DE" b="1" dirty="0"/>
          </a:p>
        </p:txBody>
      </p:sp>
      <p:sp>
        <p:nvSpPr>
          <p:cNvPr id="2" name="Foliennummernplatzhalter 1">
            <a:extLst>
              <a:ext uri="{FF2B5EF4-FFF2-40B4-BE49-F238E27FC236}">
                <a16:creationId xmlns:a16="http://schemas.microsoft.com/office/drawing/2014/main" id="{3539E1F8-25E4-452B-815B-9A87E4A39279}"/>
              </a:ext>
            </a:extLst>
          </p:cNvPr>
          <p:cNvSpPr>
            <a:spLocks noGrp="1"/>
          </p:cNvSpPr>
          <p:nvPr>
            <p:ph type="sldNum" sz="quarter" idx="12"/>
          </p:nvPr>
        </p:nvSpPr>
        <p:spPr/>
        <p:txBody>
          <a:bodyPr/>
          <a:lstStyle/>
          <a:p>
            <a:fld id="{6D22F896-40B5-4ADD-8801-0D06FADFA095}" type="slidenum">
              <a:rPr lang="en-US" smtClean="0"/>
              <a:t>51</a:t>
            </a:fld>
            <a:endParaRPr lang="en-US" dirty="0"/>
          </a:p>
        </p:txBody>
      </p:sp>
      <p:sp>
        <p:nvSpPr>
          <p:cNvPr id="3" name="Fußzeilenplatzhalter 2">
            <a:extLst>
              <a:ext uri="{FF2B5EF4-FFF2-40B4-BE49-F238E27FC236}">
                <a16:creationId xmlns:a16="http://schemas.microsoft.com/office/drawing/2014/main" id="{0A7913A2-5F49-4847-8F38-8A67E6A921F2}"/>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4068952232"/>
      </p:ext>
    </p:extLst>
  </p:cSld>
  <p:clrMapOvr>
    <a:masterClrMapping/>
  </p:clrMapOvr>
  <p:transition spd="slow">
    <p:cov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fontScale="90000"/>
          </a:bodyPr>
          <a:lstStyle/>
          <a:p>
            <a:r>
              <a:rPr lang="de-DE" dirty="0"/>
              <a:t>Fall 3: erhöhte </a:t>
            </a:r>
            <a:r>
              <a:rPr lang="de-DE" spc="-300" dirty="0"/>
              <a:t>Arbeitsproduktivität</a:t>
            </a:r>
            <a:r>
              <a:rPr lang="de-DE" dirty="0"/>
              <a:t> wg. Maschinen</a:t>
            </a:r>
          </a:p>
        </p:txBody>
      </p:sp>
      <p:sp>
        <p:nvSpPr>
          <p:cNvPr id="144387" name="Rectangle 3"/>
          <p:cNvSpPr>
            <a:spLocks noGrp="1" noChangeArrowheads="1"/>
          </p:cNvSpPr>
          <p:nvPr>
            <p:ph type="body" idx="1"/>
          </p:nvPr>
        </p:nvSpPr>
        <p:spPr/>
        <p:txBody>
          <a:bodyPr>
            <a:normAutofit fontScale="85000" lnSpcReduction="10000"/>
          </a:bodyPr>
          <a:lstStyle/>
          <a:p>
            <a:pPr>
              <a:buNone/>
              <a:tabLst>
                <a:tab pos="1887538" algn="l"/>
                <a:tab pos="2336800" algn="l"/>
                <a:tab pos="5195888" algn="l"/>
                <a:tab pos="5834063" algn="dec"/>
              </a:tabLst>
            </a:pPr>
            <a:r>
              <a:rPr lang="de-DE" b="1" dirty="0"/>
              <a:t>Ersatzrechnung</a:t>
            </a:r>
          </a:p>
          <a:p>
            <a:pPr>
              <a:tabLst>
                <a:tab pos="1887538" algn="l"/>
                <a:tab pos="2336800" algn="l"/>
                <a:tab pos="5195888" algn="l"/>
                <a:tab pos="5834063" algn="dec"/>
              </a:tabLst>
            </a:pPr>
            <a:r>
              <a:rPr lang="de-DE" dirty="0"/>
              <a:t>120 Socken = 534 € </a:t>
            </a:r>
            <a:r>
              <a:rPr lang="de-DE" dirty="0">
                <a:sym typeface="Symbol" pitchFamily="18" charset="2"/>
              </a:rPr>
              <a:t></a:t>
            </a:r>
            <a:r>
              <a:rPr lang="de-DE" dirty="0"/>
              <a:t> 1 Socke = 4,45 €</a:t>
            </a:r>
          </a:p>
          <a:p>
            <a:pPr lvl="1">
              <a:tabLst>
                <a:tab pos="1887538" algn="l"/>
                <a:tab pos="2336800" algn="l"/>
                <a:tab pos="5195888" algn="l"/>
                <a:tab pos="5834063" algn="dec"/>
              </a:tabLst>
            </a:pPr>
            <a:r>
              <a:rPr lang="de-DE" dirty="0"/>
              <a:t>87,64 Socken ersetzen den Wert der Produktionsmittel	=	390,00 €</a:t>
            </a:r>
          </a:p>
          <a:p>
            <a:pPr lvl="1">
              <a:tabLst>
                <a:tab pos="1887538" algn="l"/>
                <a:tab pos="2336800" algn="l"/>
                <a:tab pos="5195888" algn="l"/>
                <a:tab pos="5834063" algn="dec"/>
              </a:tabLst>
            </a:pPr>
            <a:r>
              <a:rPr lang="de-DE" dirty="0"/>
              <a:t>11,24 Socken ersetzen den Wert der Arbeitskraft	=	50,00 €</a:t>
            </a:r>
          </a:p>
          <a:p>
            <a:pPr lvl="1">
              <a:tabLst>
                <a:tab pos="1887538" algn="l"/>
                <a:tab pos="2336800" algn="l"/>
                <a:tab pos="5195888" algn="l"/>
                <a:tab pos="5834063" algn="dec"/>
              </a:tabLst>
            </a:pPr>
            <a:r>
              <a:rPr lang="de-DE" dirty="0"/>
              <a:t>21,12 Socken bleiben als Mehrprodukt übrig	=	94,00 €</a:t>
            </a:r>
          </a:p>
          <a:p>
            <a:pPr>
              <a:buNone/>
              <a:tabLst>
                <a:tab pos="1887538" algn="l"/>
                <a:tab pos="2336800" algn="l"/>
                <a:tab pos="5195888" algn="l"/>
                <a:tab pos="5834063" algn="dec"/>
              </a:tabLst>
            </a:pPr>
            <a:r>
              <a:rPr lang="de-DE" b="1" dirty="0"/>
              <a:t>Mehrwertratenrechnung</a:t>
            </a:r>
          </a:p>
          <a:p>
            <a:pPr>
              <a:tabLst>
                <a:tab pos="1887538" algn="l"/>
                <a:tab pos="2336800" algn="l"/>
                <a:tab pos="5195888" algn="l"/>
                <a:tab pos="5834063" algn="dec"/>
              </a:tabLst>
            </a:pPr>
            <a:r>
              <a:rPr lang="de-DE" dirty="0"/>
              <a:t>Mehrwertrate	=	Mehrwert / Wert der Arbeitskraft</a:t>
            </a:r>
            <a:br>
              <a:rPr lang="de-DE" dirty="0"/>
            </a:br>
            <a:r>
              <a:rPr lang="de-DE" dirty="0"/>
              <a:t>	=	94,00 € / 50,00 € = 1,88 = 188% </a:t>
            </a:r>
            <a:br>
              <a:rPr lang="de-DE" dirty="0"/>
            </a:br>
            <a:br>
              <a:rPr lang="de-DE" dirty="0"/>
            </a:br>
            <a:r>
              <a:rPr lang="de-DE" dirty="0"/>
              <a:t>	=	Mehrprodukt / notwendiges Produkt</a:t>
            </a:r>
            <a:br>
              <a:rPr lang="de-DE" dirty="0"/>
            </a:br>
            <a:r>
              <a:rPr lang="de-DE" dirty="0"/>
              <a:t>	=	21,12 Socken / 11,24 Socken = 188%</a:t>
            </a:r>
          </a:p>
          <a:p>
            <a:pPr>
              <a:tabLst>
                <a:tab pos="1887538" algn="l"/>
                <a:tab pos="2336800" algn="l"/>
                <a:tab pos="5195888" algn="l"/>
                <a:tab pos="5834063" algn="dec"/>
              </a:tabLst>
            </a:pPr>
            <a:r>
              <a:rPr lang="de-DE" b="1" dirty="0"/>
              <a:t>Oder rückwärts gerechnet</a:t>
            </a:r>
          </a:p>
          <a:p>
            <a:pPr lvl="1">
              <a:tabLst>
                <a:tab pos="1887538" algn="l"/>
                <a:tab pos="2336800" algn="l"/>
                <a:tab pos="5195888" algn="l"/>
                <a:tab pos="5834063" algn="dec"/>
              </a:tabLst>
            </a:pPr>
            <a:r>
              <a:rPr lang="de-DE" dirty="0"/>
              <a:t>Notwendige Arbeit	= 12 Std. * 11,24 / (21,12 + 11,24) = 4,17 Std.</a:t>
            </a:r>
          </a:p>
          <a:p>
            <a:pPr lvl="1">
              <a:tabLst>
                <a:tab pos="1887538" algn="l"/>
                <a:tab pos="2336800" algn="l"/>
                <a:tab pos="5195888" algn="l"/>
                <a:tab pos="5834063" algn="dec"/>
              </a:tabLst>
            </a:pPr>
            <a:r>
              <a:rPr lang="de-DE" dirty="0"/>
              <a:t>Mehrarbeit		= 12 Std. * 21,12 / (21,12 + 11,24) = 7,83 Std.</a:t>
            </a:r>
          </a:p>
          <a:p>
            <a:pPr lvl="1">
              <a:tabLst>
                <a:tab pos="1887538" algn="l"/>
                <a:tab pos="2336800" algn="l"/>
                <a:tab pos="5195888" algn="l"/>
                <a:tab pos="5834063" algn="dec"/>
              </a:tabLst>
            </a:pPr>
            <a:r>
              <a:rPr lang="de-DE" dirty="0"/>
              <a:t>Mehrwertrate		= Mehrarbeit / notwendige Arbeit</a:t>
            </a:r>
            <a:br>
              <a:rPr lang="de-DE" dirty="0"/>
            </a:br>
            <a:r>
              <a:rPr lang="de-DE" dirty="0"/>
              <a:t>		= 7,83 Std. / 4,17 Std. = 1,88 = 188%</a:t>
            </a:r>
          </a:p>
        </p:txBody>
      </p:sp>
      <p:sp>
        <p:nvSpPr>
          <p:cNvPr id="2" name="Foliennummernplatzhalter 1">
            <a:extLst>
              <a:ext uri="{FF2B5EF4-FFF2-40B4-BE49-F238E27FC236}">
                <a16:creationId xmlns:a16="http://schemas.microsoft.com/office/drawing/2014/main" id="{7794ECEB-F5B1-4B55-9979-E557C39C70F5}"/>
              </a:ext>
            </a:extLst>
          </p:cNvPr>
          <p:cNvSpPr>
            <a:spLocks noGrp="1"/>
          </p:cNvSpPr>
          <p:nvPr>
            <p:ph type="sldNum" sz="quarter" idx="12"/>
          </p:nvPr>
        </p:nvSpPr>
        <p:spPr/>
        <p:txBody>
          <a:bodyPr/>
          <a:lstStyle/>
          <a:p>
            <a:fld id="{6D22F896-40B5-4ADD-8801-0D06FADFA095}" type="slidenum">
              <a:rPr lang="en-US" smtClean="0"/>
              <a:t>52</a:t>
            </a:fld>
            <a:endParaRPr lang="en-US" dirty="0"/>
          </a:p>
        </p:txBody>
      </p:sp>
      <p:sp>
        <p:nvSpPr>
          <p:cNvPr id="3" name="Fußzeilenplatzhalter 2">
            <a:extLst>
              <a:ext uri="{FF2B5EF4-FFF2-40B4-BE49-F238E27FC236}">
                <a16:creationId xmlns:a16="http://schemas.microsoft.com/office/drawing/2014/main" id="{EBE2B32A-3A68-4BD0-8A6B-8D7A88D56D82}"/>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498922043"/>
      </p:ext>
    </p:extLst>
  </p:cSld>
  <p:clrMapOvr>
    <a:masterClrMapping/>
  </p:clrMapOvr>
  <p:transition spd="slow">
    <p:cov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ormAutofit/>
          </a:bodyPr>
          <a:lstStyle/>
          <a:p>
            <a:r>
              <a:rPr lang="de-DE" dirty="0"/>
              <a:t>Fall 4: Verbilligung der Arbeitskraft</a:t>
            </a:r>
          </a:p>
        </p:txBody>
      </p:sp>
      <p:sp>
        <p:nvSpPr>
          <p:cNvPr id="149507" name="Rectangle 3"/>
          <p:cNvSpPr>
            <a:spLocks noGrp="1" noChangeArrowheads="1"/>
          </p:cNvSpPr>
          <p:nvPr>
            <p:ph type="body" idx="1"/>
          </p:nvPr>
        </p:nvSpPr>
        <p:spPr/>
        <p:txBody>
          <a:bodyPr>
            <a:normAutofit fontScale="92500" lnSpcReduction="10000"/>
          </a:bodyPr>
          <a:lstStyle/>
          <a:p>
            <a:r>
              <a:rPr lang="de-DE" dirty="0"/>
              <a:t>Gerade weil alle Unternehmen Produktivitätssteigerungen vornehmen, die später gesellschaftlich verallgemeinert sind, verschwindet zwar der Extramehrwert, sinkt aber (ohne Lohnsteigerungen) der Wert der Arbeitskraft, da die Zeit zur Herstellung der Lebensmittel sinkt.</a:t>
            </a:r>
          </a:p>
          <a:p>
            <a:r>
              <a:rPr lang="de-DE" dirty="0"/>
              <a:t>Wir reden vom relativen Mehrwert. Er ist </a:t>
            </a:r>
            <a:r>
              <a:rPr lang="de-DE" i="1" dirty="0"/>
              <a:t>kein bewusster</a:t>
            </a:r>
            <a:r>
              <a:rPr lang="de-DE" dirty="0"/>
              <a:t> Akt einzelner kapitalistischer Unternehmen, sondern Resultat des unabgestimmten Handelns vieler.</a:t>
            </a:r>
          </a:p>
          <a:p>
            <a:r>
              <a:rPr lang="de-DE" dirty="0"/>
              <a:t>Arbeitstag = 15 Std.</a:t>
            </a:r>
          </a:p>
          <a:p>
            <a:r>
              <a:rPr lang="de-DE" dirty="0"/>
              <a:t>10 € = Wert von 1 Std. Arbeit.</a:t>
            </a:r>
          </a:p>
          <a:p>
            <a:r>
              <a:rPr lang="de-DE" dirty="0"/>
              <a:t>Produktionszeit der Lebensmittel zur Reproduktion der Arbeitskraft = 4 Std. = 40 €.</a:t>
            </a:r>
          </a:p>
          <a:p>
            <a:r>
              <a:rPr lang="de-DE" dirty="0"/>
              <a:t>Produziert werden während der 12 Std. 60 Socken</a:t>
            </a:r>
            <a:br>
              <a:rPr lang="de-DE" dirty="0"/>
            </a:br>
            <a:r>
              <a:rPr lang="de-DE" dirty="0"/>
              <a:t>(gleich bleibende Arbeitsproduktivität bei Socken (!?) bei gleichlangem Arbeitstag).</a:t>
            </a:r>
          </a:p>
        </p:txBody>
      </p:sp>
      <p:sp>
        <p:nvSpPr>
          <p:cNvPr id="2" name="Foliennummernplatzhalter 1">
            <a:extLst>
              <a:ext uri="{FF2B5EF4-FFF2-40B4-BE49-F238E27FC236}">
                <a16:creationId xmlns:a16="http://schemas.microsoft.com/office/drawing/2014/main" id="{883EBEB0-8359-4D4C-8F10-161A6A2D1E90}"/>
              </a:ext>
            </a:extLst>
          </p:cNvPr>
          <p:cNvSpPr>
            <a:spLocks noGrp="1"/>
          </p:cNvSpPr>
          <p:nvPr>
            <p:ph type="sldNum" sz="quarter" idx="12"/>
          </p:nvPr>
        </p:nvSpPr>
        <p:spPr/>
        <p:txBody>
          <a:bodyPr/>
          <a:lstStyle/>
          <a:p>
            <a:fld id="{6D22F896-40B5-4ADD-8801-0D06FADFA095}" type="slidenum">
              <a:rPr lang="en-US" smtClean="0"/>
              <a:t>53</a:t>
            </a:fld>
            <a:endParaRPr lang="en-US" dirty="0"/>
          </a:p>
        </p:txBody>
      </p:sp>
      <p:sp>
        <p:nvSpPr>
          <p:cNvPr id="3" name="Fußzeilenplatzhalter 2">
            <a:extLst>
              <a:ext uri="{FF2B5EF4-FFF2-40B4-BE49-F238E27FC236}">
                <a16:creationId xmlns:a16="http://schemas.microsoft.com/office/drawing/2014/main" id="{3C638D4B-6387-48C5-AD09-50DD23B0AF78}"/>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793481502"/>
      </p:ext>
    </p:extLst>
  </p:cSld>
  <p:clrMapOvr>
    <a:masterClrMapping/>
  </p:clrMapOvr>
  <p:transition spd="slow">
    <p:cov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e-DE" dirty="0"/>
              <a:t>Fall 1: Ausgangslage</a:t>
            </a:r>
          </a:p>
        </p:txBody>
      </p:sp>
      <p:sp>
        <p:nvSpPr>
          <p:cNvPr id="77827" name="Rectangle 3"/>
          <p:cNvSpPr>
            <a:spLocks noGrp="1" noChangeArrowheads="1"/>
          </p:cNvSpPr>
          <p:nvPr>
            <p:ph type="body" idx="1"/>
          </p:nvPr>
        </p:nvSpPr>
        <p:spPr/>
        <p:txBody>
          <a:bodyPr>
            <a:normAutofit fontScale="92500"/>
          </a:bodyPr>
          <a:lstStyle/>
          <a:p>
            <a:pPr>
              <a:buNone/>
              <a:tabLst>
                <a:tab pos="2781300" algn="l"/>
                <a:tab pos="3492500" algn="dec"/>
                <a:tab pos="4483100" algn="l"/>
                <a:tab pos="5384800" algn="dec"/>
              </a:tabLst>
            </a:pPr>
            <a:r>
              <a:rPr lang="de-DE" b="1" dirty="0"/>
              <a:t>Kosten der 60 Socken</a:t>
            </a:r>
          </a:p>
          <a:p>
            <a:pPr>
              <a:tabLst>
                <a:tab pos="2781300" algn="l"/>
                <a:tab pos="3492500" algn="dec"/>
                <a:tab pos="4483100" algn="l"/>
                <a:tab pos="5384800" algn="dec"/>
              </a:tabLst>
            </a:pPr>
            <a:r>
              <a:rPr lang="de-DE" dirty="0"/>
              <a:t>20 Pfund Baumwolle	=	5,00 Std.	=	50,00 €</a:t>
            </a:r>
          </a:p>
          <a:p>
            <a:pPr>
              <a:tabLst>
                <a:tab pos="2781300" algn="l"/>
                <a:tab pos="3492500" algn="dec"/>
                <a:tab pos="4483100" algn="l"/>
                <a:tab pos="5384800" algn="dec"/>
              </a:tabLst>
            </a:pPr>
            <a:r>
              <a:rPr lang="de-DE" dirty="0"/>
              <a:t>3,00 l Öl	=	3,00 Std.	=	30,00 €</a:t>
            </a:r>
          </a:p>
          <a:p>
            <a:pPr>
              <a:tabLst>
                <a:tab pos="2781300" algn="l"/>
                <a:tab pos="3492500" algn="dec"/>
                <a:tab pos="4483100" algn="l"/>
                <a:tab pos="5384800" algn="dec"/>
              </a:tabLst>
            </a:pPr>
            <a:r>
              <a:rPr lang="de-DE" dirty="0"/>
              <a:t>Maschinenabnutzung	=	10,00 Std. 	=	100,00 €</a:t>
            </a:r>
            <a:endParaRPr lang="de-DE" u="sng" dirty="0"/>
          </a:p>
          <a:p>
            <a:pPr>
              <a:tabLst>
                <a:tab pos="2781300" algn="l"/>
                <a:tab pos="3492500" algn="dec"/>
                <a:tab pos="4483100" algn="l"/>
                <a:tab pos="5384800" algn="dec"/>
              </a:tabLst>
            </a:pPr>
            <a:r>
              <a:rPr lang="de-DE" u="sng" dirty="0"/>
              <a:t>Arbeitskraft	=	5,00 Std. 	=	50,00 €</a:t>
            </a:r>
            <a:endParaRPr lang="de-DE" dirty="0"/>
          </a:p>
          <a:p>
            <a:pPr>
              <a:tabLst>
                <a:tab pos="2781300" algn="l"/>
                <a:tab pos="3492500" algn="dec"/>
                <a:tab pos="4483100" algn="l"/>
                <a:tab pos="5384800" algn="dec"/>
              </a:tabLst>
            </a:pPr>
            <a:r>
              <a:rPr lang="de-DE" dirty="0"/>
              <a:t>Gesamtkosten	=	23,00 Std. 	=	230,00 €</a:t>
            </a:r>
            <a:endParaRPr lang="de-DE" u="sng" dirty="0"/>
          </a:p>
          <a:p>
            <a:pPr>
              <a:buNone/>
              <a:tabLst>
                <a:tab pos="2781300" algn="l"/>
                <a:tab pos="3492500" algn="dec"/>
                <a:tab pos="4483100" algn="l"/>
                <a:tab pos="5384800" algn="dec"/>
              </a:tabLst>
            </a:pPr>
            <a:r>
              <a:rPr lang="de-DE" b="1" dirty="0"/>
              <a:t>Wert der 60 Socken</a:t>
            </a:r>
          </a:p>
          <a:p>
            <a:pPr>
              <a:tabLst>
                <a:tab pos="2781300" algn="l"/>
                <a:tab pos="3492500" algn="dec"/>
                <a:tab pos="4483100" algn="l"/>
                <a:tab pos="5384800" algn="dec"/>
              </a:tabLst>
            </a:pPr>
            <a:r>
              <a:rPr lang="de-DE" dirty="0"/>
              <a:t>Wertübertragung der PM	=	18,00 Std. 	=	180,00 €</a:t>
            </a:r>
          </a:p>
          <a:p>
            <a:pPr>
              <a:tabLst>
                <a:tab pos="2781300" algn="l"/>
                <a:tab pos="3492500" algn="dec"/>
                <a:tab pos="4483100" algn="l"/>
                <a:tab pos="5384800" algn="dec"/>
              </a:tabLst>
            </a:pPr>
            <a:r>
              <a:rPr lang="de-DE" u="sng" dirty="0"/>
              <a:t>Wertschöpfung	=	12,00 Std.	=	120,00 €</a:t>
            </a:r>
          </a:p>
          <a:p>
            <a:pPr>
              <a:tabLst>
                <a:tab pos="2781300" algn="l"/>
                <a:tab pos="3492500" algn="dec"/>
                <a:tab pos="4483100" algn="l"/>
                <a:tab pos="5384800" algn="dec"/>
              </a:tabLst>
            </a:pPr>
            <a:r>
              <a:rPr lang="de-DE" dirty="0"/>
              <a:t>Produktwert	=	30,00 Std.	=	300,00 €</a:t>
            </a:r>
          </a:p>
          <a:p>
            <a:pPr>
              <a:buNone/>
              <a:tabLst>
                <a:tab pos="2781300" algn="l"/>
                <a:tab pos="3492500" algn="dec"/>
                <a:tab pos="4483100" algn="l"/>
                <a:tab pos="5384800" algn="dec"/>
              </a:tabLst>
            </a:pPr>
            <a:r>
              <a:rPr lang="de-DE" b="1" dirty="0"/>
              <a:t>Gewinn</a:t>
            </a:r>
          </a:p>
          <a:p>
            <a:pPr>
              <a:tabLst>
                <a:tab pos="2781300" algn="l"/>
                <a:tab pos="3492500" algn="dec"/>
                <a:tab pos="4483100" algn="l"/>
                <a:tab pos="5384800" algn="dec"/>
              </a:tabLst>
            </a:pPr>
            <a:r>
              <a:rPr lang="de-DE" dirty="0"/>
              <a:t>Mehrwert (falls Verkauf)	=	7,00 Std.	=	70,00 €</a:t>
            </a:r>
          </a:p>
        </p:txBody>
      </p:sp>
      <p:sp>
        <p:nvSpPr>
          <p:cNvPr id="2" name="Foliennummernplatzhalter 1">
            <a:extLst>
              <a:ext uri="{FF2B5EF4-FFF2-40B4-BE49-F238E27FC236}">
                <a16:creationId xmlns:a16="http://schemas.microsoft.com/office/drawing/2014/main" id="{700E72DB-3CC9-4FB6-A501-EDC9C46EC1E4}"/>
              </a:ext>
            </a:extLst>
          </p:cNvPr>
          <p:cNvSpPr>
            <a:spLocks noGrp="1"/>
          </p:cNvSpPr>
          <p:nvPr>
            <p:ph type="sldNum" sz="quarter" idx="12"/>
          </p:nvPr>
        </p:nvSpPr>
        <p:spPr/>
        <p:txBody>
          <a:bodyPr/>
          <a:lstStyle/>
          <a:p>
            <a:fld id="{6D22F896-40B5-4ADD-8801-0D06FADFA095}" type="slidenum">
              <a:rPr lang="en-US" smtClean="0"/>
              <a:t>54</a:t>
            </a:fld>
            <a:endParaRPr lang="en-US" dirty="0"/>
          </a:p>
        </p:txBody>
      </p:sp>
      <p:sp>
        <p:nvSpPr>
          <p:cNvPr id="3" name="Fußzeilenplatzhalter 2">
            <a:extLst>
              <a:ext uri="{FF2B5EF4-FFF2-40B4-BE49-F238E27FC236}">
                <a16:creationId xmlns:a16="http://schemas.microsoft.com/office/drawing/2014/main" id="{5ACEF99F-EE1B-48D9-80F5-521E2DB04B9C}"/>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1311605809"/>
      </p:ext>
    </p:extLst>
  </p:cSld>
  <p:clrMapOvr>
    <a:masterClrMapping/>
  </p:clrMapOvr>
  <p:transitio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de-DE" dirty="0"/>
              <a:t>Fall 4: Verbilligung der Arbeitskraft</a:t>
            </a:r>
          </a:p>
        </p:txBody>
      </p:sp>
      <p:sp>
        <p:nvSpPr>
          <p:cNvPr id="155651" name="Rectangle 3"/>
          <p:cNvSpPr>
            <a:spLocks noGrp="1" noChangeArrowheads="1"/>
          </p:cNvSpPr>
          <p:nvPr>
            <p:ph type="body" idx="1"/>
          </p:nvPr>
        </p:nvSpPr>
        <p:spPr/>
        <p:txBody>
          <a:bodyPr>
            <a:normAutofit fontScale="92500"/>
          </a:bodyPr>
          <a:lstStyle/>
          <a:p>
            <a:pPr>
              <a:buNone/>
              <a:tabLst>
                <a:tab pos="2781300" algn="l"/>
                <a:tab pos="3492500" algn="dec"/>
                <a:tab pos="4483100" algn="l"/>
                <a:tab pos="5384800" algn="dec"/>
              </a:tabLst>
            </a:pPr>
            <a:r>
              <a:rPr lang="de-DE" b="1" dirty="0"/>
              <a:t>Kosten der 60 Socken</a:t>
            </a:r>
          </a:p>
          <a:p>
            <a:pPr>
              <a:tabLst>
                <a:tab pos="2781300" algn="l"/>
                <a:tab pos="3492500" algn="dec"/>
                <a:tab pos="4483100" algn="l"/>
                <a:tab pos="5384800" algn="dec"/>
              </a:tabLst>
            </a:pPr>
            <a:r>
              <a:rPr lang="de-DE" dirty="0"/>
              <a:t>20 Pfund Baumwolle	=	5,00 Std.	=	50,00 €</a:t>
            </a:r>
          </a:p>
          <a:p>
            <a:pPr>
              <a:tabLst>
                <a:tab pos="2781300" algn="l"/>
                <a:tab pos="3492500" algn="dec"/>
                <a:tab pos="4483100" algn="l"/>
                <a:tab pos="5384800" algn="dec"/>
              </a:tabLst>
            </a:pPr>
            <a:r>
              <a:rPr lang="de-DE" dirty="0"/>
              <a:t>3,00 l Öl	=	3,00 Std.	=	30,00 €</a:t>
            </a:r>
          </a:p>
          <a:p>
            <a:pPr>
              <a:tabLst>
                <a:tab pos="2781300" algn="l"/>
                <a:tab pos="3492500" algn="dec"/>
                <a:tab pos="4483100" algn="l"/>
                <a:tab pos="5384800" algn="dec"/>
              </a:tabLst>
            </a:pPr>
            <a:r>
              <a:rPr lang="de-DE" dirty="0"/>
              <a:t>Maschinenabnutzung	=	10,00 Std. 	=	100,00 €</a:t>
            </a:r>
            <a:endParaRPr lang="de-DE" u="sng" dirty="0"/>
          </a:p>
          <a:p>
            <a:pPr>
              <a:tabLst>
                <a:tab pos="2781300" algn="l"/>
                <a:tab pos="3492500" algn="dec"/>
                <a:tab pos="4483100" algn="l"/>
                <a:tab pos="5384800" algn="dec"/>
              </a:tabLst>
            </a:pPr>
            <a:r>
              <a:rPr lang="de-DE" u="sng" dirty="0"/>
              <a:t>Arbeitskraft	=	4,00 Std. 	=	40,00 €</a:t>
            </a:r>
            <a:endParaRPr lang="de-DE" dirty="0"/>
          </a:p>
          <a:p>
            <a:pPr>
              <a:tabLst>
                <a:tab pos="2781300" algn="l"/>
                <a:tab pos="3492500" algn="dec"/>
                <a:tab pos="4483100" algn="l"/>
                <a:tab pos="5384800" algn="dec"/>
              </a:tabLst>
            </a:pPr>
            <a:r>
              <a:rPr lang="de-DE" dirty="0"/>
              <a:t>Gesamtkosten	=	22,00 Std. 	=	220,00 €</a:t>
            </a:r>
            <a:endParaRPr lang="de-DE" u="sng" dirty="0"/>
          </a:p>
          <a:p>
            <a:pPr>
              <a:buNone/>
              <a:tabLst>
                <a:tab pos="2781300" algn="l"/>
                <a:tab pos="3492500" algn="dec"/>
                <a:tab pos="4483100" algn="l"/>
                <a:tab pos="5384800" algn="dec"/>
              </a:tabLst>
            </a:pPr>
            <a:r>
              <a:rPr lang="de-DE" b="1" dirty="0"/>
              <a:t>Wert der 60 Socken</a:t>
            </a:r>
          </a:p>
          <a:p>
            <a:pPr>
              <a:tabLst>
                <a:tab pos="2781300" algn="l"/>
                <a:tab pos="3492500" algn="dec"/>
                <a:tab pos="4483100" algn="l"/>
                <a:tab pos="5384800" algn="dec"/>
              </a:tabLst>
            </a:pPr>
            <a:r>
              <a:rPr lang="de-DE" dirty="0"/>
              <a:t>Wertübertragung der PM	=	18,00 Std. 	=	180,00 €</a:t>
            </a:r>
          </a:p>
          <a:p>
            <a:pPr>
              <a:tabLst>
                <a:tab pos="2781300" algn="l"/>
                <a:tab pos="3492500" algn="dec"/>
                <a:tab pos="4483100" algn="l"/>
                <a:tab pos="5384800" algn="dec"/>
              </a:tabLst>
            </a:pPr>
            <a:r>
              <a:rPr lang="de-DE" u="sng" dirty="0"/>
              <a:t>Wertschöpfung	=	12,00 Std.	=	120,00 €</a:t>
            </a:r>
          </a:p>
          <a:p>
            <a:pPr>
              <a:tabLst>
                <a:tab pos="2781300" algn="l"/>
                <a:tab pos="3492500" algn="dec"/>
                <a:tab pos="4483100" algn="l"/>
                <a:tab pos="5384800" algn="dec"/>
              </a:tabLst>
            </a:pPr>
            <a:r>
              <a:rPr lang="de-DE" dirty="0"/>
              <a:t>Produktwert	=	30,00 Std.	=	300,00 €</a:t>
            </a:r>
          </a:p>
          <a:p>
            <a:pPr>
              <a:buNone/>
              <a:tabLst>
                <a:tab pos="2781300" algn="l"/>
                <a:tab pos="3492500" algn="dec"/>
                <a:tab pos="4483100" algn="l"/>
                <a:tab pos="5384800" algn="dec"/>
              </a:tabLst>
            </a:pPr>
            <a:r>
              <a:rPr lang="de-DE" b="1" dirty="0"/>
              <a:t>Gewinn</a:t>
            </a:r>
          </a:p>
          <a:p>
            <a:pPr>
              <a:tabLst>
                <a:tab pos="2781300" algn="l"/>
                <a:tab pos="3492500" algn="dec"/>
                <a:tab pos="4483100" algn="l"/>
                <a:tab pos="5384800" algn="dec"/>
              </a:tabLst>
            </a:pPr>
            <a:r>
              <a:rPr lang="de-DE" dirty="0"/>
              <a:t>Mehrwert (falls Verkauf)	=	8,00 Std.	=	80,00 €</a:t>
            </a:r>
          </a:p>
        </p:txBody>
      </p:sp>
      <p:sp>
        <p:nvSpPr>
          <p:cNvPr id="2" name="Foliennummernplatzhalter 1">
            <a:extLst>
              <a:ext uri="{FF2B5EF4-FFF2-40B4-BE49-F238E27FC236}">
                <a16:creationId xmlns:a16="http://schemas.microsoft.com/office/drawing/2014/main" id="{07DB8207-32E0-4893-9864-157F2DD10F8A}"/>
              </a:ext>
            </a:extLst>
          </p:cNvPr>
          <p:cNvSpPr>
            <a:spLocks noGrp="1"/>
          </p:cNvSpPr>
          <p:nvPr>
            <p:ph type="sldNum" sz="quarter" idx="12"/>
          </p:nvPr>
        </p:nvSpPr>
        <p:spPr/>
        <p:txBody>
          <a:bodyPr/>
          <a:lstStyle/>
          <a:p>
            <a:fld id="{6D22F896-40B5-4ADD-8801-0D06FADFA095}" type="slidenum">
              <a:rPr lang="en-US" smtClean="0"/>
              <a:t>55</a:t>
            </a:fld>
            <a:endParaRPr lang="en-US" dirty="0"/>
          </a:p>
        </p:txBody>
      </p:sp>
      <p:sp>
        <p:nvSpPr>
          <p:cNvPr id="3" name="Fußzeilenplatzhalter 2">
            <a:extLst>
              <a:ext uri="{FF2B5EF4-FFF2-40B4-BE49-F238E27FC236}">
                <a16:creationId xmlns:a16="http://schemas.microsoft.com/office/drawing/2014/main" id="{14BC52E1-395A-4B59-8865-E6843A29920C}"/>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697018832"/>
      </p:ext>
    </p:extLst>
  </p:cSld>
  <p:clrMapOvr>
    <a:masterClrMapping/>
  </p:clrMapOvr>
  <p:transition spd="slow">
    <p:cov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de-DE" dirty="0"/>
              <a:t>Fall 4: Verbilligung der Arbeitskraft</a:t>
            </a:r>
          </a:p>
        </p:txBody>
      </p:sp>
      <p:sp>
        <p:nvSpPr>
          <p:cNvPr id="157699" name="Rectangle 3"/>
          <p:cNvSpPr>
            <a:spLocks noGrp="1" noChangeArrowheads="1"/>
          </p:cNvSpPr>
          <p:nvPr>
            <p:ph type="body" idx="1"/>
          </p:nvPr>
        </p:nvSpPr>
        <p:spPr/>
        <p:txBody>
          <a:bodyPr>
            <a:normAutofit fontScale="92500"/>
          </a:bodyPr>
          <a:lstStyle/>
          <a:p>
            <a:pPr>
              <a:buNone/>
              <a:tabLst>
                <a:tab pos="1887538" algn="l"/>
                <a:tab pos="2336800" algn="l"/>
                <a:tab pos="5195888" algn="l"/>
                <a:tab pos="5834063" algn="dec"/>
              </a:tabLst>
            </a:pPr>
            <a:r>
              <a:rPr lang="de-DE" b="1" dirty="0"/>
              <a:t>Ersatzrechnung</a:t>
            </a:r>
          </a:p>
          <a:p>
            <a:pPr>
              <a:tabLst>
                <a:tab pos="1887538" algn="l"/>
                <a:tab pos="2336800" algn="l"/>
                <a:tab pos="5195888" algn="l"/>
                <a:tab pos="5834063" algn="dec"/>
              </a:tabLst>
            </a:pPr>
            <a:r>
              <a:rPr lang="de-DE" dirty="0"/>
              <a:t>60 Socken = 300 € </a:t>
            </a:r>
            <a:r>
              <a:rPr lang="de-DE" dirty="0">
                <a:sym typeface="Symbol" pitchFamily="18" charset="2"/>
              </a:rPr>
              <a:t></a:t>
            </a:r>
            <a:r>
              <a:rPr lang="de-DE" dirty="0"/>
              <a:t> 1 Socke = 5 €</a:t>
            </a:r>
          </a:p>
          <a:p>
            <a:pPr lvl="1">
              <a:tabLst>
                <a:tab pos="1887538" algn="l"/>
                <a:tab pos="2336800" algn="l"/>
                <a:tab pos="5195888" algn="l"/>
                <a:tab pos="5834063" algn="dec"/>
              </a:tabLst>
            </a:pPr>
            <a:r>
              <a:rPr lang="de-DE" dirty="0"/>
              <a:t>36 Socken ersetzen den Wert der Produktionsmittel	=	180,00 €</a:t>
            </a:r>
          </a:p>
          <a:p>
            <a:pPr lvl="1">
              <a:tabLst>
                <a:tab pos="1887538" algn="l"/>
                <a:tab pos="2336800" algn="l"/>
                <a:tab pos="5195888" algn="l"/>
                <a:tab pos="5834063" algn="dec"/>
              </a:tabLst>
            </a:pPr>
            <a:r>
              <a:rPr lang="de-DE" dirty="0"/>
              <a:t>8 Socken ersetzen den Wert der Arbeitskraft	=	40,00 €</a:t>
            </a:r>
          </a:p>
          <a:p>
            <a:pPr lvl="1">
              <a:tabLst>
                <a:tab pos="1887538" algn="l"/>
                <a:tab pos="2336800" algn="l"/>
                <a:tab pos="5195888" algn="l"/>
                <a:tab pos="5834063" algn="dec"/>
              </a:tabLst>
            </a:pPr>
            <a:r>
              <a:rPr lang="de-DE" dirty="0"/>
              <a:t>16 Socken bleiben als Mehrprodukt übrig	=	80,00 €</a:t>
            </a:r>
          </a:p>
          <a:p>
            <a:pPr>
              <a:buNone/>
              <a:tabLst>
                <a:tab pos="1887538" algn="l"/>
                <a:tab pos="2336800" algn="l"/>
                <a:tab pos="5195888" algn="l"/>
                <a:tab pos="5834063" algn="dec"/>
              </a:tabLst>
            </a:pPr>
            <a:r>
              <a:rPr lang="de-DE" b="1" dirty="0"/>
              <a:t>Mehrwertratenrechnung</a:t>
            </a:r>
          </a:p>
          <a:p>
            <a:pPr>
              <a:tabLst>
                <a:tab pos="1887538" algn="l"/>
                <a:tab pos="2336800" algn="l"/>
                <a:tab pos="5195888" algn="l"/>
                <a:tab pos="5834063" algn="dec"/>
              </a:tabLst>
            </a:pPr>
            <a:r>
              <a:rPr lang="de-DE" dirty="0"/>
              <a:t>Mehrwertrate	=	Mehrarbeit / notwendige Arbeit</a:t>
            </a:r>
            <a:br>
              <a:rPr lang="de-DE" dirty="0"/>
            </a:br>
            <a:r>
              <a:rPr lang="de-DE" dirty="0"/>
              <a:t>	=	8,00 Std. / 4,00 Std.</a:t>
            </a:r>
            <a:br>
              <a:rPr lang="de-DE" dirty="0"/>
            </a:br>
            <a:r>
              <a:rPr lang="de-DE" dirty="0"/>
              <a:t>	</a:t>
            </a:r>
            <a:br>
              <a:rPr lang="de-DE" dirty="0"/>
            </a:br>
            <a:r>
              <a:rPr lang="de-DE" dirty="0"/>
              <a:t>	=	Mehrwert / Wert der Arbeitskraft</a:t>
            </a:r>
            <a:br>
              <a:rPr lang="de-DE" dirty="0"/>
            </a:br>
            <a:r>
              <a:rPr lang="de-DE" dirty="0"/>
              <a:t>	=	80,00 € / 40,00 € = 2,00 = 200%</a:t>
            </a:r>
            <a:br>
              <a:rPr lang="de-DE" dirty="0"/>
            </a:br>
            <a:r>
              <a:rPr lang="de-DE" dirty="0"/>
              <a:t>	</a:t>
            </a:r>
            <a:br>
              <a:rPr lang="de-DE" dirty="0"/>
            </a:br>
            <a:r>
              <a:rPr lang="de-DE" dirty="0"/>
              <a:t>	=	Mehrprodukt / notwendiges Produkt</a:t>
            </a:r>
            <a:br>
              <a:rPr lang="de-DE" dirty="0"/>
            </a:br>
            <a:r>
              <a:rPr lang="de-DE" dirty="0"/>
              <a:t>	=	16 Socken / 8 Socken = 2,00 = 200%</a:t>
            </a:r>
          </a:p>
        </p:txBody>
      </p:sp>
      <p:sp>
        <p:nvSpPr>
          <p:cNvPr id="2" name="Foliennummernplatzhalter 1">
            <a:extLst>
              <a:ext uri="{FF2B5EF4-FFF2-40B4-BE49-F238E27FC236}">
                <a16:creationId xmlns:a16="http://schemas.microsoft.com/office/drawing/2014/main" id="{51C50256-1E3D-4629-AE33-6FBBF268355B}"/>
              </a:ext>
            </a:extLst>
          </p:cNvPr>
          <p:cNvSpPr>
            <a:spLocks noGrp="1"/>
          </p:cNvSpPr>
          <p:nvPr>
            <p:ph type="sldNum" sz="quarter" idx="12"/>
          </p:nvPr>
        </p:nvSpPr>
        <p:spPr/>
        <p:txBody>
          <a:bodyPr/>
          <a:lstStyle/>
          <a:p>
            <a:fld id="{6D22F896-40B5-4ADD-8801-0D06FADFA095}" type="slidenum">
              <a:rPr lang="en-US" smtClean="0"/>
              <a:t>56</a:t>
            </a:fld>
            <a:endParaRPr lang="en-US" dirty="0"/>
          </a:p>
        </p:txBody>
      </p:sp>
      <p:sp>
        <p:nvSpPr>
          <p:cNvPr id="3" name="Fußzeilenplatzhalter 2">
            <a:extLst>
              <a:ext uri="{FF2B5EF4-FFF2-40B4-BE49-F238E27FC236}">
                <a16:creationId xmlns:a16="http://schemas.microsoft.com/office/drawing/2014/main" id="{56C79611-3DB7-4AFE-BA76-3DDDF1379671}"/>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246599132"/>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71A177-2752-486C-A263-CBC382CB97BC}"/>
              </a:ext>
            </a:extLst>
          </p:cNvPr>
          <p:cNvSpPr>
            <a:spLocks noGrp="1"/>
          </p:cNvSpPr>
          <p:nvPr>
            <p:ph type="title"/>
          </p:nvPr>
        </p:nvSpPr>
        <p:spPr/>
        <p:txBody>
          <a:bodyPr/>
          <a:lstStyle/>
          <a:p>
            <a:r>
              <a:rPr lang="de-DE" dirty="0"/>
              <a:t>Vorab ein Blick auf den Kapitalkreislauf</a:t>
            </a:r>
          </a:p>
        </p:txBody>
      </p:sp>
      <p:graphicFrame>
        <p:nvGraphicFramePr>
          <p:cNvPr id="4" name="Inhaltsplatzhalter 3">
            <a:extLst>
              <a:ext uri="{FF2B5EF4-FFF2-40B4-BE49-F238E27FC236}">
                <a16:creationId xmlns:a16="http://schemas.microsoft.com/office/drawing/2014/main" id="{032F870C-B65C-48A1-8867-B512CD7144FB}"/>
              </a:ext>
            </a:extLst>
          </p:cNvPr>
          <p:cNvGraphicFramePr>
            <a:graphicFrameLocks noGrp="1"/>
          </p:cNvGraphicFramePr>
          <p:nvPr>
            <p:ph idx="1"/>
            <p:extLst>
              <p:ext uri="{D42A27DB-BD31-4B8C-83A1-F6EECF244321}">
                <p14:modId xmlns:p14="http://schemas.microsoft.com/office/powerpoint/2010/main" val="2566397294"/>
              </p:ext>
            </p:extLst>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liennummernplatzhalter 2">
            <a:extLst>
              <a:ext uri="{FF2B5EF4-FFF2-40B4-BE49-F238E27FC236}">
                <a16:creationId xmlns:a16="http://schemas.microsoft.com/office/drawing/2014/main" id="{2AB064E8-54FE-4ABC-A062-BBBAD66F57B4}"/>
              </a:ext>
            </a:extLst>
          </p:cNvPr>
          <p:cNvSpPr>
            <a:spLocks noGrp="1"/>
          </p:cNvSpPr>
          <p:nvPr>
            <p:ph type="sldNum" sz="quarter" idx="12"/>
          </p:nvPr>
        </p:nvSpPr>
        <p:spPr/>
        <p:txBody>
          <a:bodyPr/>
          <a:lstStyle/>
          <a:p>
            <a:fld id="{6D22F896-40B5-4ADD-8801-0D06FADFA095}" type="slidenum">
              <a:rPr lang="en-US" smtClean="0"/>
              <a:t>6</a:t>
            </a:fld>
            <a:endParaRPr lang="en-US" dirty="0"/>
          </a:p>
        </p:txBody>
      </p:sp>
      <p:sp>
        <p:nvSpPr>
          <p:cNvPr id="5" name="Fußzeilenplatzhalter 4">
            <a:extLst>
              <a:ext uri="{FF2B5EF4-FFF2-40B4-BE49-F238E27FC236}">
                <a16:creationId xmlns:a16="http://schemas.microsoft.com/office/drawing/2014/main" id="{AFDBBC8E-3CFE-485B-84B1-1D8C7AD89ED3}"/>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451841758"/>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A0A5B8-7EDB-4705-8246-F15C0802B9DB}"/>
              </a:ext>
            </a:extLst>
          </p:cNvPr>
          <p:cNvSpPr>
            <a:spLocks noGrp="1"/>
          </p:cNvSpPr>
          <p:nvPr>
            <p:ph type="title"/>
          </p:nvPr>
        </p:nvSpPr>
        <p:spPr/>
        <p:txBody>
          <a:bodyPr/>
          <a:lstStyle/>
          <a:p>
            <a:r>
              <a:rPr lang="de-DE" dirty="0"/>
              <a:t>Woher kommt das erste Kapital?</a:t>
            </a:r>
          </a:p>
        </p:txBody>
      </p:sp>
      <p:sp>
        <p:nvSpPr>
          <p:cNvPr id="3" name="Inhaltsplatzhalter 2">
            <a:extLst>
              <a:ext uri="{FF2B5EF4-FFF2-40B4-BE49-F238E27FC236}">
                <a16:creationId xmlns:a16="http://schemas.microsoft.com/office/drawing/2014/main" id="{7A0CA321-8414-4D9E-A990-E2D38CD88F90}"/>
              </a:ext>
            </a:extLst>
          </p:cNvPr>
          <p:cNvSpPr>
            <a:spLocks noGrp="1"/>
          </p:cNvSpPr>
          <p:nvPr>
            <p:ph idx="1"/>
          </p:nvPr>
        </p:nvSpPr>
        <p:spPr/>
        <p:txBody>
          <a:bodyPr>
            <a:normAutofit/>
          </a:bodyPr>
          <a:lstStyle/>
          <a:p>
            <a:r>
              <a:rPr lang="de-DE" dirty="0"/>
              <a:t>Wo kommt eigentlich das erste Kapital her?</a:t>
            </a:r>
          </a:p>
          <a:p>
            <a:r>
              <a:rPr lang="de-DE" i="1" dirty="0"/>
              <a:t>»Wir haben </a:t>
            </a:r>
            <a:r>
              <a:rPr lang="de-DE" i="1" dirty="0" err="1"/>
              <a:t>gesehn</a:t>
            </a:r>
            <a:r>
              <a:rPr lang="de-DE" i="1" dirty="0"/>
              <a:t>, wie das Geld Kapital wird, das Kapital Quelle von </a:t>
            </a:r>
            <a:r>
              <a:rPr lang="de-DE" i="1" dirty="0" err="1"/>
              <a:t>Mehrwerth</a:t>
            </a:r>
            <a:r>
              <a:rPr lang="de-DE" i="1" dirty="0"/>
              <a:t> und der </a:t>
            </a:r>
            <a:r>
              <a:rPr lang="de-DE" i="1" dirty="0" err="1"/>
              <a:t>Mehrwerth</a:t>
            </a:r>
            <a:r>
              <a:rPr lang="de-DE" i="1" dirty="0"/>
              <a:t> Quelle von Zuschusskapital. </a:t>
            </a:r>
            <a:r>
              <a:rPr lang="de-DE" i="1" dirty="0" err="1"/>
              <a:t>Indess</a:t>
            </a:r>
            <a:r>
              <a:rPr lang="de-DE" i="1" dirty="0"/>
              <a:t> setzt die kapitalistische Akkumulation den </a:t>
            </a:r>
            <a:r>
              <a:rPr lang="de-DE" i="1" dirty="0" err="1"/>
              <a:t>Mehrwerth</a:t>
            </a:r>
            <a:r>
              <a:rPr lang="de-DE" i="1" dirty="0"/>
              <a:t> voraus, der </a:t>
            </a:r>
            <a:r>
              <a:rPr lang="de-DE" i="1" dirty="0" err="1"/>
              <a:t>Mehrwerth</a:t>
            </a:r>
            <a:r>
              <a:rPr lang="de-DE" i="1" dirty="0"/>
              <a:t> die kapitalistische Produktion, die wiederum erst in dem Augenblick die Bühne betritt, wo genügend große Massen an Kapital und Arbeitskräften in den Händen von </a:t>
            </a:r>
            <a:r>
              <a:rPr lang="de-DE" i="1" dirty="0" err="1"/>
              <a:t>Waarenproduzenten</a:t>
            </a:r>
            <a:r>
              <a:rPr lang="de-DE" i="1" dirty="0"/>
              <a:t> </a:t>
            </a:r>
            <a:r>
              <a:rPr lang="de-DE" i="1" dirty="0" err="1"/>
              <a:t>akkumulirt</a:t>
            </a:r>
            <a:r>
              <a:rPr lang="de-DE" i="1" dirty="0"/>
              <a:t> sind. Der ganze </a:t>
            </a:r>
            <a:r>
              <a:rPr lang="de-DE" i="1" dirty="0" err="1"/>
              <a:t>Process</a:t>
            </a:r>
            <a:r>
              <a:rPr lang="de-DE" i="1" dirty="0"/>
              <a:t> scheint sich also in einem Teufelskreis zu bewegen, aus dem man nicht herauskommt, ohne eine ursprüngliche Akkumulation zuzulassen, eine Akkumulation, welche nicht das Resultat der kapitalistischen Produktionsweise ist, sondern ihr Ausgangspunkt.« (KI/VSA: 643)</a:t>
            </a:r>
          </a:p>
        </p:txBody>
      </p:sp>
      <p:sp>
        <p:nvSpPr>
          <p:cNvPr id="4" name="Foliennummernplatzhalter 3">
            <a:extLst>
              <a:ext uri="{FF2B5EF4-FFF2-40B4-BE49-F238E27FC236}">
                <a16:creationId xmlns:a16="http://schemas.microsoft.com/office/drawing/2014/main" id="{28F571FC-D1B0-49BB-97E6-B8A5CD121BB8}"/>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5" name="Fußzeilenplatzhalter 4">
            <a:extLst>
              <a:ext uri="{FF2B5EF4-FFF2-40B4-BE49-F238E27FC236}">
                <a16:creationId xmlns:a16="http://schemas.microsoft.com/office/drawing/2014/main" id="{8DDEAF23-A0D6-422C-A8AA-246753B1FF24}"/>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331738634"/>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D3C97-39B6-4D4C-AA70-CC6E960C763F}"/>
              </a:ext>
            </a:extLst>
          </p:cNvPr>
          <p:cNvSpPr>
            <a:spLocks noGrp="1"/>
          </p:cNvSpPr>
          <p:nvPr>
            <p:ph type="title"/>
          </p:nvPr>
        </p:nvSpPr>
        <p:spPr/>
        <p:txBody>
          <a:bodyPr/>
          <a:lstStyle/>
          <a:p>
            <a:r>
              <a:rPr lang="de-DE" dirty="0"/>
              <a:t>Ursprüngliche Akkumulation als Sündenfall</a:t>
            </a:r>
          </a:p>
        </p:txBody>
      </p:sp>
      <p:sp>
        <p:nvSpPr>
          <p:cNvPr id="3" name="Inhaltsplatzhalter 2">
            <a:extLst>
              <a:ext uri="{FF2B5EF4-FFF2-40B4-BE49-F238E27FC236}">
                <a16:creationId xmlns:a16="http://schemas.microsoft.com/office/drawing/2014/main" id="{E1C6A8EF-5F2D-4813-AE0A-8F543E68B25D}"/>
              </a:ext>
            </a:extLst>
          </p:cNvPr>
          <p:cNvSpPr>
            <a:spLocks noGrp="1"/>
          </p:cNvSpPr>
          <p:nvPr>
            <p:ph idx="1"/>
          </p:nvPr>
        </p:nvSpPr>
        <p:spPr/>
        <p:txBody>
          <a:bodyPr>
            <a:normAutofit/>
          </a:bodyPr>
          <a:lstStyle/>
          <a:p>
            <a:r>
              <a:rPr lang="de-DE" i="1" dirty="0"/>
              <a:t>»Diese ursprüngliche Akkumulation spielt in der politischen </a:t>
            </a:r>
            <a:r>
              <a:rPr lang="de-DE" i="1" dirty="0" err="1"/>
              <a:t>Oekonomie</a:t>
            </a:r>
            <a:r>
              <a:rPr lang="de-DE" i="1" dirty="0"/>
              <a:t> ungefähr dieselbe Rolle wie der Sündenfall in der Theologie. Adam biss in den Apfel und damit kam über das Menschengeschlecht die Sünde. Ihr Ursprung wird durch ein </a:t>
            </a:r>
            <a:r>
              <a:rPr lang="de-DE" i="1" dirty="0" err="1"/>
              <a:t>Ereigniss</a:t>
            </a:r>
            <a:r>
              <a:rPr lang="de-DE" i="1" dirty="0"/>
              <a:t> erklärt, das wenige Tage nach Erschaffung der Welt geschah. Genauso, aber lange danach, gab es eine Zeit, wo sich die Gesellschaft in zwei Lager </a:t>
            </a:r>
            <a:r>
              <a:rPr lang="de-DE" i="1" dirty="0" err="1"/>
              <a:t>theilte</a:t>
            </a:r>
            <a:r>
              <a:rPr lang="de-DE" i="1" dirty="0"/>
              <a:t>: dort </a:t>
            </a:r>
            <a:r>
              <a:rPr lang="de-DE" i="1" dirty="0" err="1"/>
              <a:t>auserlesne</a:t>
            </a:r>
            <a:r>
              <a:rPr lang="de-DE" i="1" dirty="0"/>
              <a:t>, fleißige, intelligente und vor Allem sparsame Leute, hier ein Haufen Schlingel, der von Morgens bis Abends und vom Abend bis zum Morgen in lustiger Runde zusammensaß. Es versteht sich von selbst, dass die einen Schätze über Schätze anhäuften, während die andren sich bald von Allem entblößt fanden.« (KI/VSA: 643)</a:t>
            </a:r>
          </a:p>
        </p:txBody>
      </p:sp>
      <p:sp>
        <p:nvSpPr>
          <p:cNvPr id="4" name="Foliennummernplatzhalter 3">
            <a:extLst>
              <a:ext uri="{FF2B5EF4-FFF2-40B4-BE49-F238E27FC236}">
                <a16:creationId xmlns:a16="http://schemas.microsoft.com/office/drawing/2014/main" id="{C63D2FF9-2D34-4E78-BEB4-FCE61D0252D8}"/>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5" name="Fußzeilenplatzhalter 4">
            <a:extLst>
              <a:ext uri="{FF2B5EF4-FFF2-40B4-BE49-F238E27FC236}">
                <a16:creationId xmlns:a16="http://schemas.microsoft.com/office/drawing/2014/main" id="{36158850-C39A-4DB6-868B-A4CC0F5B4EA4}"/>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2432482784"/>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F3BBAC-A61F-4CDB-87CF-EBD2C5B72006}"/>
              </a:ext>
            </a:extLst>
          </p:cNvPr>
          <p:cNvSpPr>
            <a:spLocks noGrp="1"/>
          </p:cNvSpPr>
          <p:nvPr>
            <p:ph type="title"/>
          </p:nvPr>
        </p:nvSpPr>
        <p:spPr/>
        <p:txBody>
          <a:bodyPr/>
          <a:lstStyle/>
          <a:p>
            <a:r>
              <a:rPr lang="de-DE" dirty="0"/>
              <a:t>Gewalt statt Idylle</a:t>
            </a:r>
          </a:p>
        </p:txBody>
      </p:sp>
      <p:sp>
        <p:nvSpPr>
          <p:cNvPr id="3" name="Inhaltsplatzhalter 2">
            <a:extLst>
              <a:ext uri="{FF2B5EF4-FFF2-40B4-BE49-F238E27FC236}">
                <a16:creationId xmlns:a16="http://schemas.microsoft.com/office/drawing/2014/main" id="{6F1904B9-053F-4743-BBD8-954F8C49C5F9}"/>
              </a:ext>
            </a:extLst>
          </p:cNvPr>
          <p:cNvSpPr>
            <a:spLocks noGrp="1"/>
          </p:cNvSpPr>
          <p:nvPr>
            <p:ph idx="1"/>
          </p:nvPr>
        </p:nvSpPr>
        <p:spPr/>
        <p:txBody>
          <a:bodyPr/>
          <a:lstStyle/>
          <a:p>
            <a:r>
              <a:rPr lang="de-DE" i="1" dirty="0"/>
              <a:t>»In den Annalen der wirklichen Geschichte spielen bekanntlich Eroberung, Unterjochung, Raubmord, kurz Gewalt die große Rolle. In den dümmlichen Handbüchern der sanften politischen </a:t>
            </a:r>
            <a:r>
              <a:rPr lang="de-DE" i="1" dirty="0" err="1"/>
              <a:t>Oekonomie</a:t>
            </a:r>
            <a:r>
              <a:rPr lang="de-DE" i="1" dirty="0"/>
              <a:t> herrschte von jeher die Idylle. Recht und Arbeit waren von jeher die einzigen Bereicherungsmittel, natürlich mit jedesmaliger Ausnahme von diesem Jahr. In der </a:t>
            </a:r>
            <a:r>
              <a:rPr lang="de-DE" i="1" dirty="0" err="1"/>
              <a:t>That</a:t>
            </a:r>
            <a:r>
              <a:rPr lang="de-DE" i="1" dirty="0"/>
              <a:t> sind die Methoden der ursprünglichen Akkumulation alles andre, nur nicht idyllisch.« (KI/VSA: 644)</a:t>
            </a:r>
          </a:p>
        </p:txBody>
      </p:sp>
      <p:sp>
        <p:nvSpPr>
          <p:cNvPr id="4" name="Foliennummernplatzhalter 3">
            <a:extLst>
              <a:ext uri="{FF2B5EF4-FFF2-40B4-BE49-F238E27FC236}">
                <a16:creationId xmlns:a16="http://schemas.microsoft.com/office/drawing/2014/main" id="{BC684658-9765-473D-968A-5B07CD0241A5}"/>
              </a:ext>
            </a:extLst>
          </p:cNvPr>
          <p:cNvSpPr>
            <a:spLocks noGrp="1"/>
          </p:cNvSpPr>
          <p:nvPr>
            <p:ph type="sldNum" sz="quarter" idx="12"/>
          </p:nvPr>
        </p:nvSpPr>
        <p:spPr/>
        <p:txBody>
          <a:bodyPr/>
          <a:lstStyle/>
          <a:p>
            <a:fld id="{6D22F896-40B5-4ADD-8801-0D06FADFA095}" type="slidenum">
              <a:rPr lang="en-US" smtClean="0"/>
              <a:t>9</a:t>
            </a:fld>
            <a:endParaRPr lang="en-US" dirty="0"/>
          </a:p>
        </p:txBody>
      </p:sp>
      <p:sp>
        <p:nvSpPr>
          <p:cNvPr id="5" name="Fußzeilenplatzhalter 4">
            <a:extLst>
              <a:ext uri="{FF2B5EF4-FFF2-40B4-BE49-F238E27FC236}">
                <a16:creationId xmlns:a16="http://schemas.microsoft.com/office/drawing/2014/main" id="{49966E12-D3AE-42D1-8C62-D98C07ABCF90}"/>
              </a:ext>
            </a:extLst>
          </p:cNvPr>
          <p:cNvSpPr>
            <a:spLocks noGrp="1"/>
          </p:cNvSpPr>
          <p:nvPr>
            <p:ph type="ftr" sz="quarter" idx="11"/>
          </p:nvPr>
        </p:nvSpPr>
        <p:spPr/>
        <p:txBody>
          <a:bodyPr/>
          <a:lstStyle/>
          <a:p>
            <a:r>
              <a:rPr lang="de-DE"/>
              <a:t>Alexander Recht: Einführung in Karl Marx‘ Kritik der politischen Ökonomie</a:t>
            </a:r>
            <a:endParaRPr lang="en-US" dirty="0"/>
          </a:p>
        </p:txBody>
      </p:sp>
    </p:spTree>
    <p:extLst>
      <p:ext uri="{BB962C8B-B14F-4D97-AF65-F5344CB8AC3E}">
        <p14:creationId xmlns:p14="http://schemas.microsoft.com/office/powerpoint/2010/main" val="4145592953"/>
      </p:ext>
    </p:extLst>
  </p:cSld>
  <p:clrMapOvr>
    <a:masterClrMapping/>
  </p:clrMapOvr>
  <p:transition spd="slow">
    <p:cover/>
  </p:transition>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0</TotalTime>
  <Words>4895</Words>
  <Application>Microsoft Office PowerPoint</Application>
  <PresentationFormat>Breitbild</PresentationFormat>
  <Paragraphs>570</Paragraphs>
  <Slides>56</Slides>
  <Notes>45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56</vt:i4>
      </vt:variant>
    </vt:vector>
  </HeadingPairs>
  <TitlesOfParts>
    <vt:vector size="63" baseType="lpstr">
      <vt:lpstr>Arial</vt:lpstr>
      <vt:lpstr>Calibri</vt:lpstr>
      <vt:lpstr>Calibri Light</vt:lpstr>
      <vt:lpstr>Rockwell</vt:lpstr>
      <vt:lpstr>Symbol</vt:lpstr>
      <vt:lpstr>Wingdings</vt:lpstr>
      <vt:lpstr>Atlas</vt:lpstr>
      <vt:lpstr>Karl Marx‘ Kritik der politischen Ökonomie</vt:lpstr>
      <vt:lpstr>Was ist Kritik der politischen Ökonomie?</vt:lpstr>
      <vt:lpstr>Was ist Kritik der politischen Ökonomie?</vt:lpstr>
      <vt:lpstr>Wie und in welcher Reihenfolge lesen?</vt:lpstr>
      <vt:lpstr>Ökonomische Lektüre als Zugang</vt:lpstr>
      <vt:lpstr>Vorab ein Blick auf den Kapitalkreislauf</vt:lpstr>
      <vt:lpstr>Woher kommt das erste Kapital?</vt:lpstr>
      <vt:lpstr>Ursprüngliche Akkumulation als Sündenfall</vt:lpstr>
      <vt:lpstr>Gewalt statt Idylle</vt:lpstr>
      <vt:lpstr>Stufen der ursprünglichen Akkumulation</vt:lpstr>
      <vt:lpstr>Warum „sogenannt“?</vt:lpstr>
      <vt:lpstr>Marxsche Werttheorie</vt:lpstr>
      <vt:lpstr>Marxsche Bestimmung des Werts</vt:lpstr>
      <vt:lpstr>Vom Doppelcharakter der Ware zum Doppelcharakter der Arbeit</vt:lpstr>
      <vt:lpstr>Wert als gesellschaftliche Kategorie</vt:lpstr>
      <vt:lpstr>Arbeitsteilung und Geld</vt:lpstr>
      <vt:lpstr>Produktions- als Arbeitsprozess</vt:lpstr>
      <vt:lpstr>Produktions- als Arbeitsprozess</vt:lpstr>
      <vt:lpstr>Der Wert der Ware Arbeitskraft</vt:lpstr>
      <vt:lpstr>Der Wert der Ware Arbeitskraft</vt:lpstr>
      <vt:lpstr>Der Wert der Ware Arbeitskraft</vt:lpstr>
      <vt:lpstr>Der Wert der Ware Arbeitskraft</vt:lpstr>
      <vt:lpstr>Der Besitz und die Veräußerung der Ware Arbeitskraft</vt:lpstr>
      <vt:lpstr>Der Besitz und die Veräußerung der Ware Arbeitskraft</vt:lpstr>
      <vt:lpstr>Produktion als Einheit von Arbeit und Verwertung über GWG'</vt:lpstr>
      <vt:lpstr>Produktion als Einheit von Arbeit und Verwertung über G-W-G‘</vt:lpstr>
      <vt:lpstr>Produktion als Einheit von Arbeit und Verwertung über GWG</vt:lpstr>
      <vt:lpstr>Marxsche Grundbegriffe der Wertrechnung</vt:lpstr>
      <vt:lpstr>Marxsche Grundbegriffe der Wertrechnung</vt:lpstr>
      <vt:lpstr>Marxsche Grundbegriffe der Wertrechnung</vt:lpstr>
      <vt:lpstr>G – W – G‘: Produktion von Lederstiefeln</vt:lpstr>
      <vt:lpstr>G – W – G‘: Produktion von Lederstiefeln</vt:lpstr>
      <vt:lpstr>G – W – G‘: Produktion von Lederstiefeln</vt:lpstr>
      <vt:lpstr>Entstehung von Mehrwert</vt:lpstr>
      <vt:lpstr>Entstehung von Mehrwert</vt:lpstr>
      <vt:lpstr>Charakter von G – W – G‘</vt:lpstr>
      <vt:lpstr>Charakter von G – W – G‘</vt:lpstr>
      <vt:lpstr>Fall 1: Ausgangslage</vt:lpstr>
      <vt:lpstr>Fall 1: Ausgangslage</vt:lpstr>
      <vt:lpstr>Fall 1: Ausgangslage</vt:lpstr>
      <vt:lpstr>Fall 2: verlängerter Arbeitstag</vt:lpstr>
      <vt:lpstr>Fall 1: Ausgangslage</vt:lpstr>
      <vt:lpstr>Fall 2: verlängerter Arbeitstag</vt:lpstr>
      <vt:lpstr>Fall 2: verlängerter Arbeitstag</vt:lpstr>
      <vt:lpstr>Fall 3: erhöhte Arbeitsproduktivität wg. Maschinen</vt:lpstr>
      <vt:lpstr>Fall 3: erhöhte Arbeitsproduktivität wg. Maschinen</vt:lpstr>
      <vt:lpstr>Fall 1: Ausgangslage</vt:lpstr>
      <vt:lpstr>Fall 3: erhöhte Arbeitsproduktivität wg. Maschinen</vt:lpstr>
      <vt:lpstr>Fall 3: erhöhte Arbeitsproduktivität wg. Maschinen</vt:lpstr>
      <vt:lpstr>Fall 3: erhöhte Arbeitsproduktivität wg. Maschinen</vt:lpstr>
      <vt:lpstr>Fall 3: erhöhte Arbeitsproduktivität wg. Maschinen</vt:lpstr>
      <vt:lpstr>Fall 3: erhöhte Arbeitsproduktivität wg. Maschinen</vt:lpstr>
      <vt:lpstr>Fall 4: Verbilligung der Arbeitskraft</vt:lpstr>
      <vt:lpstr>Fall 1: Ausgangslage</vt:lpstr>
      <vt:lpstr>Fall 4: Verbilligung der Arbeitskraft</vt:lpstr>
      <vt:lpstr>Fall 4: Verbilligung der Arbeitskraft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 Marx‘ Kritik der politischen Ökonomie</dc:title>
  <dc:creator>Alexander Recht</dc:creator>
  <cp:lastModifiedBy>Alexander Recht</cp:lastModifiedBy>
  <cp:revision>57</cp:revision>
  <dcterms:created xsi:type="dcterms:W3CDTF">2018-07-10T15:21:59Z</dcterms:created>
  <dcterms:modified xsi:type="dcterms:W3CDTF">2018-07-18T22:47:53Z</dcterms:modified>
</cp:coreProperties>
</file>